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26"/>
  </p:notesMasterIdLst>
  <p:sldIdLst>
    <p:sldId id="547" r:id="rId5"/>
    <p:sldId id="333" r:id="rId6"/>
    <p:sldId id="551" r:id="rId7"/>
    <p:sldId id="2250" r:id="rId8"/>
    <p:sldId id="2249" r:id="rId9"/>
    <p:sldId id="549" r:id="rId10"/>
    <p:sldId id="2257" r:id="rId11"/>
    <p:sldId id="2263" r:id="rId12"/>
    <p:sldId id="2258" r:id="rId13"/>
    <p:sldId id="2264" r:id="rId14"/>
    <p:sldId id="2259" r:id="rId15"/>
    <p:sldId id="2256" r:id="rId16"/>
    <p:sldId id="326" r:id="rId17"/>
    <p:sldId id="2248" r:id="rId18"/>
    <p:sldId id="328" r:id="rId19"/>
    <p:sldId id="2251" r:id="rId20"/>
    <p:sldId id="550" r:id="rId21"/>
    <p:sldId id="2239" r:id="rId22"/>
    <p:sldId id="2245" r:id="rId23"/>
    <p:sldId id="2262" r:id="rId24"/>
    <p:sldId id="226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D9A5BF-45A8-6324-7FDD-20DB9CB96EEC}" v="2" dt="2024-03-05T23:52:36.065"/>
    <p1510:client id="{65999EA2-5C98-DFD8-63D5-8AF37849A476}" v="399" dt="2024-03-04T06:39:24.536"/>
    <p1510:client id="{6CA70A09-5D84-692B-80C9-27B5600FBA96}" v="63" dt="2024-03-05T07:02:45.833"/>
    <p1510:client id="{8384EFBD-56A9-776F-48A4-9589AEC126A9}" v="439" dt="2024-03-05T10:24:27.667"/>
    <p1510:client id="{A7F5C538-2918-7D58-7FBC-3BC90C95BFD9}" v="167" dt="2024-03-05T02:09:03.813"/>
    <p1510:client id="{C2C14CD9-28FF-B053-FE92-7C2463C99989}" v="7" dt="2024-03-04T23:27:42.808"/>
    <p1510:client id="{DE04904D-6A4A-3D0C-DCD7-24ECA39B2402}" v="4" dt="2024-03-04T23:28:07.710"/>
    <p1510:client id="{F47F96C2-356A-400F-61C7-F5A710EB8535}" v="2" dt="2024-03-06T01:47:16.806"/>
    <p1510:client id="{F9F006E2-EC82-9122-5E89-7C244B709A20}" v="365" dt="2024-03-04T10:04:40.2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035" autoAdjust="0"/>
  </p:normalViewPr>
  <p:slideViewPr>
    <p:cSldViewPr snapToGrid="0">
      <p:cViewPr varScale="1">
        <p:scale>
          <a:sx n="80" d="100"/>
          <a:sy n="80" d="100"/>
        </p:scale>
        <p:origin x="17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5C6E51-3390-ED4B-A029-3AB2C6654CA2}" type="datetimeFigureOut">
              <a:rPr lang="en-US" smtClean="0"/>
              <a:t>3/7/2024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DEB09-D605-EB43-8BF6-EC3F3FCEC0F7}" type="slidenum">
              <a:rPr lang="en-US" smtClean="0"/>
              <a:t>‹#›</a:t>
            </a:fld>
            <a:endParaRPr lang="en-US"/>
          </a:p>
        </p:txBody>
      </p:sp>
    </p:spTree>
    <p:extLst>
      <p:ext uri="{BB962C8B-B14F-4D97-AF65-F5344CB8AC3E}">
        <p14:creationId xmlns:p14="http://schemas.microsoft.com/office/powerpoint/2010/main" val="172403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24DEB09-D605-EB43-8BF6-EC3F3FCEC0F7}" type="slidenum">
              <a:rPr lang="en-US" smtClean="0"/>
              <a:t>1</a:t>
            </a:fld>
            <a:endParaRPr lang="en-US"/>
          </a:p>
        </p:txBody>
      </p:sp>
    </p:spTree>
    <p:extLst>
      <p:ext uri="{BB962C8B-B14F-4D97-AF65-F5344CB8AC3E}">
        <p14:creationId xmlns:p14="http://schemas.microsoft.com/office/powerpoint/2010/main" val="2299042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24DEB09-D605-EB43-8BF6-EC3F3FCEC0F7}" type="slidenum">
              <a:rPr lang="en-US" smtClean="0"/>
              <a:t>12</a:t>
            </a:fld>
            <a:endParaRPr lang="en-US"/>
          </a:p>
        </p:txBody>
      </p:sp>
    </p:spTree>
    <p:extLst>
      <p:ext uri="{BB962C8B-B14F-4D97-AF65-F5344CB8AC3E}">
        <p14:creationId xmlns:p14="http://schemas.microsoft.com/office/powerpoint/2010/main" val="1293899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24DEB09-D605-EB43-8BF6-EC3F3FCEC0F7}" type="slidenum">
              <a:rPr lang="en-US" smtClean="0"/>
              <a:t>13</a:t>
            </a:fld>
            <a:endParaRPr lang="en-US"/>
          </a:p>
        </p:txBody>
      </p:sp>
    </p:spTree>
    <p:extLst>
      <p:ext uri="{BB962C8B-B14F-4D97-AF65-F5344CB8AC3E}">
        <p14:creationId xmlns:p14="http://schemas.microsoft.com/office/powerpoint/2010/main" val="2134201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24DEB09-D605-EB43-8BF6-EC3F3FCEC0F7}" type="slidenum">
              <a:rPr lang="en-US" smtClean="0"/>
              <a:t>14</a:t>
            </a:fld>
            <a:endParaRPr lang="en-US"/>
          </a:p>
        </p:txBody>
      </p:sp>
    </p:spTree>
    <p:extLst>
      <p:ext uri="{BB962C8B-B14F-4D97-AF65-F5344CB8AC3E}">
        <p14:creationId xmlns:p14="http://schemas.microsoft.com/office/powerpoint/2010/main" val="3324172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24DEB09-D605-EB43-8BF6-EC3F3FCEC0F7}" type="slidenum">
              <a:rPr lang="en-US" smtClean="0"/>
              <a:t>16</a:t>
            </a:fld>
            <a:endParaRPr lang="en-US"/>
          </a:p>
        </p:txBody>
      </p:sp>
    </p:spTree>
    <p:extLst>
      <p:ext uri="{BB962C8B-B14F-4D97-AF65-F5344CB8AC3E}">
        <p14:creationId xmlns:p14="http://schemas.microsoft.com/office/powerpoint/2010/main" val="658488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DEB09-D605-EB43-8BF6-EC3F3FCEC0F7}" type="slidenum">
              <a:rPr lang="en-US" smtClean="0"/>
              <a:t>19</a:t>
            </a:fld>
            <a:endParaRPr lang="en-US"/>
          </a:p>
        </p:txBody>
      </p:sp>
    </p:spTree>
    <p:extLst>
      <p:ext uri="{BB962C8B-B14F-4D97-AF65-F5344CB8AC3E}">
        <p14:creationId xmlns:p14="http://schemas.microsoft.com/office/powerpoint/2010/main" val="276307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DEB09-D605-EB43-8BF6-EC3F3FCEC0F7}" type="slidenum">
              <a:rPr lang="en-US" smtClean="0"/>
              <a:t>20</a:t>
            </a:fld>
            <a:endParaRPr lang="en-US"/>
          </a:p>
        </p:txBody>
      </p:sp>
    </p:spTree>
    <p:extLst>
      <p:ext uri="{BB962C8B-B14F-4D97-AF65-F5344CB8AC3E}">
        <p14:creationId xmlns:p14="http://schemas.microsoft.com/office/powerpoint/2010/main" val="1393904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24DEB09-D605-EB43-8BF6-EC3F3FCEC0F7}" type="slidenum">
              <a:rPr lang="en-US" smtClean="0"/>
              <a:t>3</a:t>
            </a:fld>
            <a:endParaRPr lang="en-US"/>
          </a:p>
        </p:txBody>
      </p:sp>
    </p:spTree>
    <p:extLst>
      <p:ext uri="{BB962C8B-B14F-4D97-AF65-F5344CB8AC3E}">
        <p14:creationId xmlns:p14="http://schemas.microsoft.com/office/powerpoint/2010/main" val="2055914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24DEB09-D605-EB43-8BF6-EC3F3FCEC0F7}" type="slidenum">
              <a:rPr lang="en-US" smtClean="0"/>
              <a:t>4</a:t>
            </a:fld>
            <a:endParaRPr lang="en-US"/>
          </a:p>
        </p:txBody>
      </p:sp>
    </p:spTree>
    <p:extLst>
      <p:ext uri="{BB962C8B-B14F-4D97-AF65-F5344CB8AC3E}">
        <p14:creationId xmlns:p14="http://schemas.microsoft.com/office/powerpoint/2010/main" val="4063786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DEB09-D605-EB43-8BF6-EC3F3FCEC0F7}" type="slidenum">
              <a:rPr lang="en-US" smtClean="0"/>
              <a:t>6</a:t>
            </a:fld>
            <a:endParaRPr lang="en-US"/>
          </a:p>
        </p:txBody>
      </p:sp>
    </p:spTree>
    <p:extLst>
      <p:ext uri="{BB962C8B-B14F-4D97-AF65-F5344CB8AC3E}">
        <p14:creationId xmlns:p14="http://schemas.microsoft.com/office/powerpoint/2010/main" val="2304115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24DEB09-D605-EB43-8BF6-EC3F3FCEC0F7}" type="slidenum">
              <a:rPr lang="en-US" smtClean="0"/>
              <a:t>7</a:t>
            </a:fld>
            <a:endParaRPr lang="en-US"/>
          </a:p>
        </p:txBody>
      </p:sp>
    </p:spTree>
    <p:extLst>
      <p:ext uri="{BB962C8B-B14F-4D97-AF65-F5344CB8AC3E}">
        <p14:creationId xmlns:p14="http://schemas.microsoft.com/office/powerpoint/2010/main" val="2428886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24DEB09-D605-EB43-8BF6-EC3F3FCEC0F7}" type="slidenum">
              <a:rPr lang="en-US" smtClean="0"/>
              <a:t>8</a:t>
            </a:fld>
            <a:endParaRPr lang="en-US"/>
          </a:p>
        </p:txBody>
      </p:sp>
    </p:spTree>
    <p:extLst>
      <p:ext uri="{BB962C8B-B14F-4D97-AF65-F5344CB8AC3E}">
        <p14:creationId xmlns:p14="http://schemas.microsoft.com/office/powerpoint/2010/main" val="17053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24DEB09-D605-EB43-8BF6-EC3F3FCEC0F7}" type="slidenum">
              <a:rPr lang="en-US" smtClean="0"/>
              <a:t>9</a:t>
            </a:fld>
            <a:endParaRPr lang="en-US"/>
          </a:p>
        </p:txBody>
      </p:sp>
    </p:spTree>
    <p:extLst>
      <p:ext uri="{BB962C8B-B14F-4D97-AF65-F5344CB8AC3E}">
        <p14:creationId xmlns:p14="http://schemas.microsoft.com/office/powerpoint/2010/main" val="3262341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24DEB09-D605-EB43-8BF6-EC3F3FCEC0F7}" type="slidenum">
              <a:rPr lang="en-US" smtClean="0"/>
              <a:t>10</a:t>
            </a:fld>
            <a:endParaRPr lang="en-US"/>
          </a:p>
        </p:txBody>
      </p:sp>
    </p:spTree>
    <p:extLst>
      <p:ext uri="{BB962C8B-B14F-4D97-AF65-F5344CB8AC3E}">
        <p14:creationId xmlns:p14="http://schemas.microsoft.com/office/powerpoint/2010/main" val="3513838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24DEB09-D605-EB43-8BF6-EC3F3FCEC0F7}" type="slidenum">
              <a:rPr lang="en-US" smtClean="0"/>
              <a:t>11</a:t>
            </a:fld>
            <a:endParaRPr lang="en-US"/>
          </a:p>
        </p:txBody>
      </p:sp>
    </p:spTree>
    <p:extLst>
      <p:ext uri="{BB962C8B-B14F-4D97-AF65-F5344CB8AC3E}">
        <p14:creationId xmlns:p14="http://schemas.microsoft.com/office/powerpoint/2010/main" val="3449372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3A62D-0D94-14F5-0AF2-A19EA8ECFC5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D8AEB1C-EA2B-DE93-57A6-7ABB65CAAC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354C995-BD92-9AE1-5536-7B69E349CB2D}"/>
              </a:ext>
            </a:extLst>
          </p:cNvPr>
          <p:cNvSpPr>
            <a:spLocks noGrp="1"/>
          </p:cNvSpPr>
          <p:nvPr>
            <p:ph type="dt" sz="half" idx="10"/>
          </p:nvPr>
        </p:nvSpPr>
        <p:spPr/>
        <p:txBody>
          <a:bodyPr/>
          <a:lstStyle/>
          <a:p>
            <a:fld id="{90A1B4DF-B72D-984A-8C9D-F566DA36EA92}" type="datetimeFigureOut">
              <a:rPr lang="en-US" smtClean="0"/>
              <a:t>3/7/2024</a:t>
            </a:fld>
            <a:endParaRPr lang="en-US"/>
          </a:p>
        </p:txBody>
      </p:sp>
      <p:sp>
        <p:nvSpPr>
          <p:cNvPr id="5" name="Footer Placeholder 4">
            <a:extLst>
              <a:ext uri="{FF2B5EF4-FFF2-40B4-BE49-F238E27FC236}">
                <a16:creationId xmlns:a16="http://schemas.microsoft.com/office/drawing/2014/main" id="{B61F3DBE-C55C-6EA9-CB68-5B01B86DE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3F447-80E2-A4C2-DE8D-ABC2E8DAC44B}"/>
              </a:ext>
            </a:extLst>
          </p:cNvPr>
          <p:cNvSpPr>
            <a:spLocks noGrp="1"/>
          </p:cNvSpPr>
          <p:nvPr>
            <p:ph type="sldNum" sz="quarter" idx="12"/>
          </p:nvPr>
        </p:nvSpPr>
        <p:spPr/>
        <p:txBody>
          <a:bodyPr/>
          <a:lstStyle/>
          <a:p>
            <a:fld id="{096145E7-7352-B041-8350-85C9E7F47A04}" type="slidenum">
              <a:rPr lang="en-US" smtClean="0"/>
              <a:t>‹#›</a:t>
            </a:fld>
            <a:endParaRPr lang="en-US"/>
          </a:p>
        </p:txBody>
      </p:sp>
    </p:spTree>
    <p:extLst>
      <p:ext uri="{BB962C8B-B14F-4D97-AF65-F5344CB8AC3E}">
        <p14:creationId xmlns:p14="http://schemas.microsoft.com/office/powerpoint/2010/main" val="2568422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5E59D-751B-F066-81F1-43B9183603E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9221A79-A4DB-6576-7F87-386BCBF27A7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1D0421-B0B1-E97C-A92C-BA0F521A321B}"/>
              </a:ext>
            </a:extLst>
          </p:cNvPr>
          <p:cNvSpPr>
            <a:spLocks noGrp="1"/>
          </p:cNvSpPr>
          <p:nvPr>
            <p:ph type="dt" sz="half" idx="10"/>
          </p:nvPr>
        </p:nvSpPr>
        <p:spPr/>
        <p:txBody>
          <a:bodyPr/>
          <a:lstStyle/>
          <a:p>
            <a:fld id="{90A1B4DF-B72D-984A-8C9D-F566DA36EA92}" type="datetimeFigureOut">
              <a:rPr lang="en-US" smtClean="0"/>
              <a:t>3/7/2024</a:t>
            </a:fld>
            <a:endParaRPr lang="en-US"/>
          </a:p>
        </p:txBody>
      </p:sp>
      <p:sp>
        <p:nvSpPr>
          <p:cNvPr id="5" name="Footer Placeholder 4">
            <a:extLst>
              <a:ext uri="{FF2B5EF4-FFF2-40B4-BE49-F238E27FC236}">
                <a16:creationId xmlns:a16="http://schemas.microsoft.com/office/drawing/2014/main" id="{7ACA1F56-C10D-F043-7D99-2FCF8C25DA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E1E9F2-3E4D-33E4-4A6F-AFC418BDCE57}"/>
              </a:ext>
            </a:extLst>
          </p:cNvPr>
          <p:cNvSpPr>
            <a:spLocks noGrp="1"/>
          </p:cNvSpPr>
          <p:nvPr>
            <p:ph type="sldNum" sz="quarter" idx="12"/>
          </p:nvPr>
        </p:nvSpPr>
        <p:spPr/>
        <p:txBody>
          <a:bodyPr/>
          <a:lstStyle/>
          <a:p>
            <a:fld id="{096145E7-7352-B041-8350-85C9E7F47A04}" type="slidenum">
              <a:rPr lang="en-US" smtClean="0"/>
              <a:t>‹#›</a:t>
            </a:fld>
            <a:endParaRPr lang="en-US"/>
          </a:p>
        </p:txBody>
      </p:sp>
    </p:spTree>
    <p:extLst>
      <p:ext uri="{BB962C8B-B14F-4D97-AF65-F5344CB8AC3E}">
        <p14:creationId xmlns:p14="http://schemas.microsoft.com/office/powerpoint/2010/main" val="361997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FF643A-C0B9-95B9-2CF1-9DE822E1F8C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68AEF62-DD35-5060-FE43-1A72CF82BE6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5284C0-29B3-40DD-DD03-48B67F1623A1}"/>
              </a:ext>
            </a:extLst>
          </p:cNvPr>
          <p:cNvSpPr>
            <a:spLocks noGrp="1"/>
          </p:cNvSpPr>
          <p:nvPr>
            <p:ph type="dt" sz="half" idx="10"/>
          </p:nvPr>
        </p:nvSpPr>
        <p:spPr/>
        <p:txBody>
          <a:bodyPr/>
          <a:lstStyle/>
          <a:p>
            <a:fld id="{90A1B4DF-B72D-984A-8C9D-F566DA36EA92}" type="datetimeFigureOut">
              <a:rPr lang="en-US" smtClean="0"/>
              <a:t>3/7/2024</a:t>
            </a:fld>
            <a:endParaRPr lang="en-US"/>
          </a:p>
        </p:txBody>
      </p:sp>
      <p:sp>
        <p:nvSpPr>
          <p:cNvPr id="5" name="Footer Placeholder 4">
            <a:extLst>
              <a:ext uri="{FF2B5EF4-FFF2-40B4-BE49-F238E27FC236}">
                <a16:creationId xmlns:a16="http://schemas.microsoft.com/office/drawing/2014/main" id="{437A0BFC-EE95-78F0-C524-A11E4567A7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17AD5E-ECF9-E5C7-AAA9-536DCD9A484F}"/>
              </a:ext>
            </a:extLst>
          </p:cNvPr>
          <p:cNvSpPr>
            <a:spLocks noGrp="1"/>
          </p:cNvSpPr>
          <p:nvPr>
            <p:ph type="sldNum" sz="quarter" idx="12"/>
          </p:nvPr>
        </p:nvSpPr>
        <p:spPr/>
        <p:txBody>
          <a:bodyPr/>
          <a:lstStyle/>
          <a:p>
            <a:fld id="{096145E7-7352-B041-8350-85C9E7F47A04}" type="slidenum">
              <a:rPr lang="en-US" smtClean="0"/>
              <a:t>‹#›</a:t>
            </a:fld>
            <a:endParaRPr lang="en-US"/>
          </a:p>
        </p:txBody>
      </p:sp>
    </p:spTree>
    <p:extLst>
      <p:ext uri="{BB962C8B-B14F-4D97-AF65-F5344CB8AC3E}">
        <p14:creationId xmlns:p14="http://schemas.microsoft.com/office/powerpoint/2010/main" val="3574021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2 Content">
    <p:bg>
      <p:bgPr>
        <a:gradFill>
          <a:gsLst>
            <a:gs pos="0">
              <a:srgbClr val="2E3380">
                <a:alpha val="12000"/>
              </a:srgbClr>
            </a:gs>
            <a:gs pos="100000">
              <a:schemeClr val="bg1"/>
            </a:gs>
          </a:gsLst>
          <a:lin ang="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06E7FD-ABD5-4169-AC4F-D4E3BF48871D}"/>
              </a:ext>
            </a:extLst>
          </p:cNvPr>
          <p:cNvSpPr/>
          <p:nvPr userDrawn="1"/>
        </p:nvSpPr>
        <p:spPr>
          <a:xfrm>
            <a:off x="0" y="0"/>
            <a:ext cx="12192000" cy="1557000"/>
          </a:xfrm>
          <a:prstGeom prst="rect">
            <a:avLst/>
          </a:prstGeom>
          <a:gradFill>
            <a:gsLst>
              <a:gs pos="0">
                <a:schemeClr val="tx2"/>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A373E50-C120-4F69-9F81-24F87F551CC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4DD0284-8C35-4983-BA6E-C9C7CB74F5F9}"/>
              </a:ext>
            </a:extLst>
          </p:cNvPr>
          <p:cNvSpPr>
            <a:spLocks noGrp="1"/>
          </p:cNvSpPr>
          <p:nvPr>
            <p:ph idx="1"/>
          </p:nvPr>
        </p:nvSpPr>
        <p:spPr>
          <a:xfrm>
            <a:off x="2496000" y="1825625"/>
            <a:ext cx="4392000" cy="4351338"/>
          </a:xfrm>
        </p:spPr>
        <p:txBody>
          <a:bodyPr/>
          <a:lstStyle>
            <a:lvl1pPr>
              <a:spcAft>
                <a:spcPts val="1400"/>
              </a:spcAft>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descr="A picture containing text&#10;&#10;Description automatically generated">
            <a:extLst>
              <a:ext uri="{FF2B5EF4-FFF2-40B4-BE49-F238E27FC236}">
                <a16:creationId xmlns:a16="http://schemas.microsoft.com/office/drawing/2014/main" id="{0F3D92BC-F077-4338-BC22-47FC985E03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177" y="315750"/>
            <a:ext cx="1620000" cy="941265"/>
          </a:xfrm>
          <a:prstGeom prst="rect">
            <a:avLst/>
          </a:prstGeom>
        </p:spPr>
      </p:pic>
      <p:pic>
        <p:nvPicPr>
          <p:cNvPr id="9" name="Picture 8">
            <a:extLst>
              <a:ext uri="{FF2B5EF4-FFF2-40B4-BE49-F238E27FC236}">
                <a16:creationId xmlns:a16="http://schemas.microsoft.com/office/drawing/2014/main" id="{3C7BB564-9AE0-4E5F-A049-AFA38149AF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1240" y="6481764"/>
            <a:ext cx="3816000" cy="177221"/>
          </a:xfrm>
          <a:prstGeom prst="rect">
            <a:avLst/>
          </a:prstGeom>
        </p:spPr>
      </p:pic>
      <p:sp>
        <p:nvSpPr>
          <p:cNvPr id="10" name="Content Placeholder 2">
            <a:extLst>
              <a:ext uri="{FF2B5EF4-FFF2-40B4-BE49-F238E27FC236}">
                <a16:creationId xmlns:a16="http://schemas.microsoft.com/office/drawing/2014/main" id="{DC081FFC-3FCA-4DE4-810F-6DB321E6F47A}"/>
              </a:ext>
            </a:extLst>
          </p:cNvPr>
          <p:cNvSpPr>
            <a:spLocks noGrp="1"/>
          </p:cNvSpPr>
          <p:nvPr>
            <p:ph idx="10"/>
          </p:nvPr>
        </p:nvSpPr>
        <p:spPr>
          <a:xfrm>
            <a:off x="7176000" y="1843713"/>
            <a:ext cx="4392000" cy="4351338"/>
          </a:xfrm>
        </p:spPr>
        <p:txBody>
          <a:bodyPr/>
          <a:lstStyle>
            <a:lvl1pPr>
              <a:spcAft>
                <a:spcPts val="1400"/>
              </a:spcAft>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47976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with tabl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06E7FD-ABD5-4169-AC4F-D4E3BF48871D}"/>
              </a:ext>
            </a:extLst>
          </p:cNvPr>
          <p:cNvSpPr/>
          <p:nvPr userDrawn="1"/>
        </p:nvSpPr>
        <p:spPr>
          <a:xfrm>
            <a:off x="0" y="0"/>
            <a:ext cx="12192000" cy="1557000"/>
          </a:xfrm>
          <a:prstGeom prst="rect">
            <a:avLst/>
          </a:prstGeom>
          <a:gradFill>
            <a:gsLst>
              <a:gs pos="0">
                <a:schemeClr val="tx2"/>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A373E50-C120-4F69-9F81-24F87F551CCB}"/>
              </a:ext>
            </a:extLst>
          </p:cNvPr>
          <p:cNvSpPr>
            <a:spLocks noGrp="1"/>
          </p:cNvSpPr>
          <p:nvPr>
            <p:ph type="title"/>
          </p:nvPr>
        </p:nvSpPr>
        <p:spPr/>
        <p:txBody>
          <a:bodyPr/>
          <a:lstStyle/>
          <a:p>
            <a:r>
              <a:rPr lang="en-GB"/>
              <a:t>Click to edit Master title style</a:t>
            </a:r>
          </a:p>
        </p:txBody>
      </p:sp>
      <p:pic>
        <p:nvPicPr>
          <p:cNvPr id="8" name="Picture 7" descr="A picture containing text&#10;&#10;Description automatically generated">
            <a:extLst>
              <a:ext uri="{FF2B5EF4-FFF2-40B4-BE49-F238E27FC236}">
                <a16:creationId xmlns:a16="http://schemas.microsoft.com/office/drawing/2014/main" id="{0F3D92BC-F077-4338-BC22-47FC985E03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177" y="315750"/>
            <a:ext cx="1620000" cy="941265"/>
          </a:xfrm>
          <a:prstGeom prst="rect">
            <a:avLst/>
          </a:prstGeom>
        </p:spPr>
      </p:pic>
      <p:pic>
        <p:nvPicPr>
          <p:cNvPr id="9" name="Picture 8">
            <a:extLst>
              <a:ext uri="{FF2B5EF4-FFF2-40B4-BE49-F238E27FC236}">
                <a16:creationId xmlns:a16="http://schemas.microsoft.com/office/drawing/2014/main" id="{3C7BB564-9AE0-4E5F-A049-AFA38149AF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1240" y="6481764"/>
            <a:ext cx="3816000" cy="177221"/>
          </a:xfrm>
          <a:prstGeom prst="rect">
            <a:avLst/>
          </a:prstGeom>
        </p:spPr>
      </p:pic>
      <p:sp>
        <p:nvSpPr>
          <p:cNvPr id="6" name="Table Placeholder 5">
            <a:extLst>
              <a:ext uri="{FF2B5EF4-FFF2-40B4-BE49-F238E27FC236}">
                <a16:creationId xmlns:a16="http://schemas.microsoft.com/office/drawing/2014/main" id="{012E7BA3-A084-4276-9C1C-70C1773C3B95}"/>
              </a:ext>
            </a:extLst>
          </p:cNvPr>
          <p:cNvSpPr>
            <a:spLocks noGrp="1"/>
          </p:cNvSpPr>
          <p:nvPr>
            <p:ph type="tbl" sz="quarter" idx="10"/>
          </p:nvPr>
        </p:nvSpPr>
        <p:spPr>
          <a:xfrm>
            <a:off x="2495550" y="1917700"/>
            <a:ext cx="9144000" cy="4175125"/>
          </a:xfrm>
        </p:spPr>
        <p:txBody>
          <a:bodyPr anchor="ctr"/>
          <a:lstStyle>
            <a:lvl1pPr algn="ctr">
              <a:defRPr b="0">
                <a:solidFill>
                  <a:schemeClr val="accent3"/>
                </a:solidFill>
              </a:defRPr>
            </a:lvl1pPr>
          </a:lstStyle>
          <a:p>
            <a:r>
              <a:rPr lang="en-GB"/>
              <a:t>Click icon to add table</a:t>
            </a:r>
          </a:p>
        </p:txBody>
      </p:sp>
    </p:spTree>
    <p:extLst>
      <p:ext uri="{BB962C8B-B14F-4D97-AF65-F5344CB8AC3E}">
        <p14:creationId xmlns:p14="http://schemas.microsoft.com/office/powerpoint/2010/main" val="45618772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1504C-CE4A-D61C-AC10-31B8F417CB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A97836-D0E0-A991-0E4E-2C1A5ACEB3A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D0780B-DA71-E8E3-DA1C-797EC0C14888}"/>
              </a:ext>
            </a:extLst>
          </p:cNvPr>
          <p:cNvSpPr>
            <a:spLocks noGrp="1"/>
          </p:cNvSpPr>
          <p:nvPr>
            <p:ph type="dt" sz="half" idx="10"/>
          </p:nvPr>
        </p:nvSpPr>
        <p:spPr/>
        <p:txBody>
          <a:bodyPr/>
          <a:lstStyle/>
          <a:p>
            <a:fld id="{90A1B4DF-B72D-984A-8C9D-F566DA36EA92}" type="datetimeFigureOut">
              <a:rPr lang="en-US" smtClean="0"/>
              <a:t>3/7/2024</a:t>
            </a:fld>
            <a:endParaRPr lang="en-US"/>
          </a:p>
        </p:txBody>
      </p:sp>
      <p:sp>
        <p:nvSpPr>
          <p:cNvPr id="5" name="Footer Placeholder 4">
            <a:extLst>
              <a:ext uri="{FF2B5EF4-FFF2-40B4-BE49-F238E27FC236}">
                <a16:creationId xmlns:a16="http://schemas.microsoft.com/office/drawing/2014/main" id="{841CAB71-3CE5-33FF-90C5-B58F8D5A3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8CFC40-47EB-948D-628E-905CDE2753AB}"/>
              </a:ext>
            </a:extLst>
          </p:cNvPr>
          <p:cNvSpPr>
            <a:spLocks noGrp="1"/>
          </p:cNvSpPr>
          <p:nvPr>
            <p:ph type="sldNum" sz="quarter" idx="12"/>
          </p:nvPr>
        </p:nvSpPr>
        <p:spPr/>
        <p:txBody>
          <a:bodyPr/>
          <a:lstStyle/>
          <a:p>
            <a:fld id="{096145E7-7352-B041-8350-85C9E7F47A04}" type="slidenum">
              <a:rPr lang="en-US" smtClean="0"/>
              <a:t>‹#›</a:t>
            </a:fld>
            <a:endParaRPr lang="en-US"/>
          </a:p>
        </p:txBody>
      </p:sp>
    </p:spTree>
    <p:extLst>
      <p:ext uri="{BB962C8B-B14F-4D97-AF65-F5344CB8AC3E}">
        <p14:creationId xmlns:p14="http://schemas.microsoft.com/office/powerpoint/2010/main" val="4073183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D02B0-37C3-2893-8B1E-11346115922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D90099D-945B-E92E-CA76-FA61CB7B95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E553D22-4F72-927C-025E-69B352430186}"/>
              </a:ext>
            </a:extLst>
          </p:cNvPr>
          <p:cNvSpPr>
            <a:spLocks noGrp="1"/>
          </p:cNvSpPr>
          <p:nvPr>
            <p:ph type="dt" sz="half" idx="10"/>
          </p:nvPr>
        </p:nvSpPr>
        <p:spPr/>
        <p:txBody>
          <a:bodyPr/>
          <a:lstStyle/>
          <a:p>
            <a:fld id="{90A1B4DF-B72D-984A-8C9D-F566DA36EA92}" type="datetimeFigureOut">
              <a:rPr lang="en-US" smtClean="0"/>
              <a:t>3/7/2024</a:t>
            </a:fld>
            <a:endParaRPr lang="en-US"/>
          </a:p>
        </p:txBody>
      </p:sp>
      <p:sp>
        <p:nvSpPr>
          <p:cNvPr id="5" name="Footer Placeholder 4">
            <a:extLst>
              <a:ext uri="{FF2B5EF4-FFF2-40B4-BE49-F238E27FC236}">
                <a16:creationId xmlns:a16="http://schemas.microsoft.com/office/drawing/2014/main" id="{BDD63942-36E1-B20B-068A-51EB2DA6EB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9C8C0-7322-19B7-3CD3-97159B6426BC}"/>
              </a:ext>
            </a:extLst>
          </p:cNvPr>
          <p:cNvSpPr>
            <a:spLocks noGrp="1"/>
          </p:cNvSpPr>
          <p:nvPr>
            <p:ph type="sldNum" sz="quarter" idx="12"/>
          </p:nvPr>
        </p:nvSpPr>
        <p:spPr/>
        <p:txBody>
          <a:bodyPr/>
          <a:lstStyle/>
          <a:p>
            <a:fld id="{096145E7-7352-B041-8350-85C9E7F47A04}" type="slidenum">
              <a:rPr lang="en-US" smtClean="0"/>
              <a:t>‹#›</a:t>
            </a:fld>
            <a:endParaRPr lang="en-US"/>
          </a:p>
        </p:txBody>
      </p:sp>
    </p:spTree>
    <p:extLst>
      <p:ext uri="{BB962C8B-B14F-4D97-AF65-F5344CB8AC3E}">
        <p14:creationId xmlns:p14="http://schemas.microsoft.com/office/powerpoint/2010/main" val="525937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FB45-C85B-B73F-8393-D2CE710482A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6813D84-1BC4-F11A-81C1-C10856F5EB1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5857DD2-9C18-1A8C-AE04-0F2B9B1F8A9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700FE8B-BF5D-B7F8-DEB7-975AB9EF8F95}"/>
              </a:ext>
            </a:extLst>
          </p:cNvPr>
          <p:cNvSpPr>
            <a:spLocks noGrp="1"/>
          </p:cNvSpPr>
          <p:nvPr>
            <p:ph type="dt" sz="half" idx="10"/>
          </p:nvPr>
        </p:nvSpPr>
        <p:spPr/>
        <p:txBody>
          <a:bodyPr/>
          <a:lstStyle/>
          <a:p>
            <a:fld id="{90A1B4DF-B72D-984A-8C9D-F566DA36EA92}" type="datetimeFigureOut">
              <a:rPr lang="en-US" smtClean="0"/>
              <a:t>3/7/2024</a:t>
            </a:fld>
            <a:endParaRPr lang="en-US"/>
          </a:p>
        </p:txBody>
      </p:sp>
      <p:sp>
        <p:nvSpPr>
          <p:cNvPr id="6" name="Footer Placeholder 5">
            <a:extLst>
              <a:ext uri="{FF2B5EF4-FFF2-40B4-BE49-F238E27FC236}">
                <a16:creationId xmlns:a16="http://schemas.microsoft.com/office/drawing/2014/main" id="{857F0F72-B81C-9922-6594-033DAA65D2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310C3F-54AC-55EF-D372-624355D797D3}"/>
              </a:ext>
            </a:extLst>
          </p:cNvPr>
          <p:cNvSpPr>
            <a:spLocks noGrp="1"/>
          </p:cNvSpPr>
          <p:nvPr>
            <p:ph type="sldNum" sz="quarter" idx="12"/>
          </p:nvPr>
        </p:nvSpPr>
        <p:spPr/>
        <p:txBody>
          <a:bodyPr/>
          <a:lstStyle/>
          <a:p>
            <a:fld id="{096145E7-7352-B041-8350-85C9E7F47A04}" type="slidenum">
              <a:rPr lang="en-US" smtClean="0"/>
              <a:t>‹#›</a:t>
            </a:fld>
            <a:endParaRPr lang="en-US"/>
          </a:p>
        </p:txBody>
      </p:sp>
    </p:spTree>
    <p:extLst>
      <p:ext uri="{BB962C8B-B14F-4D97-AF65-F5344CB8AC3E}">
        <p14:creationId xmlns:p14="http://schemas.microsoft.com/office/powerpoint/2010/main" val="345139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0D0C-60A4-430D-45D6-E13C7FBD97F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D6CE0F9-356A-1A08-832B-13FDEC5AB2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46C0238-7C54-D0C3-B5B9-E31CFBE2E3B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2174797-6D60-9AF3-9433-BD6DFF3150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FE0966-3C85-CC6B-88E2-68095D7C8A2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E4FF7E8-F005-DCAE-DFBD-AACDBE649ACC}"/>
              </a:ext>
            </a:extLst>
          </p:cNvPr>
          <p:cNvSpPr>
            <a:spLocks noGrp="1"/>
          </p:cNvSpPr>
          <p:nvPr>
            <p:ph type="dt" sz="half" idx="10"/>
          </p:nvPr>
        </p:nvSpPr>
        <p:spPr/>
        <p:txBody>
          <a:bodyPr/>
          <a:lstStyle/>
          <a:p>
            <a:fld id="{90A1B4DF-B72D-984A-8C9D-F566DA36EA92}" type="datetimeFigureOut">
              <a:rPr lang="en-US" smtClean="0"/>
              <a:t>3/7/2024</a:t>
            </a:fld>
            <a:endParaRPr lang="en-US"/>
          </a:p>
        </p:txBody>
      </p:sp>
      <p:sp>
        <p:nvSpPr>
          <p:cNvPr id="8" name="Footer Placeholder 7">
            <a:extLst>
              <a:ext uri="{FF2B5EF4-FFF2-40B4-BE49-F238E27FC236}">
                <a16:creationId xmlns:a16="http://schemas.microsoft.com/office/drawing/2014/main" id="{31760F75-E2B3-8371-B0D5-18ADF478ED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D70CBE-5EBC-A0B9-47D3-C46B93C542E3}"/>
              </a:ext>
            </a:extLst>
          </p:cNvPr>
          <p:cNvSpPr>
            <a:spLocks noGrp="1"/>
          </p:cNvSpPr>
          <p:nvPr>
            <p:ph type="sldNum" sz="quarter" idx="12"/>
          </p:nvPr>
        </p:nvSpPr>
        <p:spPr/>
        <p:txBody>
          <a:bodyPr/>
          <a:lstStyle/>
          <a:p>
            <a:fld id="{096145E7-7352-B041-8350-85C9E7F47A04}" type="slidenum">
              <a:rPr lang="en-US" smtClean="0"/>
              <a:t>‹#›</a:t>
            </a:fld>
            <a:endParaRPr lang="en-US"/>
          </a:p>
        </p:txBody>
      </p:sp>
    </p:spTree>
    <p:extLst>
      <p:ext uri="{BB962C8B-B14F-4D97-AF65-F5344CB8AC3E}">
        <p14:creationId xmlns:p14="http://schemas.microsoft.com/office/powerpoint/2010/main" val="3350386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9200-307B-401E-FC69-5AADC820209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2C87D66-8361-5022-F792-07D17B385E6C}"/>
              </a:ext>
            </a:extLst>
          </p:cNvPr>
          <p:cNvSpPr>
            <a:spLocks noGrp="1"/>
          </p:cNvSpPr>
          <p:nvPr>
            <p:ph type="dt" sz="half" idx="10"/>
          </p:nvPr>
        </p:nvSpPr>
        <p:spPr/>
        <p:txBody>
          <a:bodyPr/>
          <a:lstStyle/>
          <a:p>
            <a:fld id="{90A1B4DF-B72D-984A-8C9D-F566DA36EA92}" type="datetimeFigureOut">
              <a:rPr lang="en-US" smtClean="0"/>
              <a:t>3/7/2024</a:t>
            </a:fld>
            <a:endParaRPr lang="en-US"/>
          </a:p>
        </p:txBody>
      </p:sp>
      <p:sp>
        <p:nvSpPr>
          <p:cNvPr id="4" name="Footer Placeholder 3">
            <a:extLst>
              <a:ext uri="{FF2B5EF4-FFF2-40B4-BE49-F238E27FC236}">
                <a16:creationId xmlns:a16="http://schemas.microsoft.com/office/drawing/2014/main" id="{21D42FA7-1A13-14E4-D5CD-F26837A3C7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983B24-1CF7-ACC2-C923-CFD5F3C72E8C}"/>
              </a:ext>
            </a:extLst>
          </p:cNvPr>
          <p:cNvSpPr>
            <a:spLocks noGrp="1"/>
          </p:cNvSpPr>
          <p:nvPr>
            <p:ph type="sldNum" sz="quarter" idx="12"/>
          </p:nvPr>
        </p:nvSpPr>
        <p:spPr/>
        <p:txBody>
          <a:bodyPr/>
          <a:lstStyle/>
          <a:p>
            <a:fld id="{096145E7-7352-B041-8350-85C9E7F47A04}" type="slidenum">
              <a:rPr lang="en-US" smtClean="0"/>
              <a:t>‹#›</a:t>
            </a:fld>
            <a:endParaRPr lang="en-US"/>
          </a:p>
        </p:txBody>
      </p:sp>
    </p:spTree>
    <p:extLst>
      <p:ext uri="{BB962C8B-B14F-4D97-AF65-F5344CB8AC3E}">
        <p14:creationId xmlns:p14="http://schemas.microsoft.com/office/powerpoint/2010/main" val="219921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7FB3F5-032A-681E-B39A-3B732D70BA41}"/>
              </a:ext>
            </a:extLst>
          </p:cNvPr>
          <p:cNvSpPr>
            <a:spLocks noGrp="1"/>
          </p:cNvSpPr>
          <p:nvPr>
            <p:ph type="dt" sz="half" idx="10"/>
          </p:nvPr>
        </p:nvSpPr>
        <p:spPr/>
        <p:txBody>
          <a:bodyPr/>
          <a:lstStyle/>
          <a:p>
            <a:fld id="{90A1B4DF-B72D-984A-8C9D-F566DA36EA92}" type="datetimeFigureOut">
              <a:rPr lang="en-US" smtClean="0"/>
              <a:t>3/7/2024</a:t>
            </a:fld>
            <a:endParaRPr lang="en-US"/>
          </a:p>
        </p:txBody>
      </p:sp>
      <p:sp>
        <p:nvSpPr>
          <p:cNvPr id="3" name="Footer Placeholder 2">
            <a:extLst>
              <a:ext uri="{FF2B5EF4-FFF2-40B4-BE49-F238E27FC236}">
                <a16:creationId xmlns:a16="http://schemas.microsoft.com/office/drawing/2014/main" id="{1047DEA7-A8CA-D4FF-B2EC-ED5D780BED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A41F7A-BAE1-815C-2F2A-61AFD7BA7059}"/>
              </a:ext>
            </a:extLst>
          </p:cNvPr>
          <p:cNvSpPr>
            <a:spLocks noGrp="1"/>
          </p:cNvSpPr>
          <p:nvPr>
            <p:ph type="sldNum" sz="quarter" idx="12"/>
          </p:nvPr>
        </p:nvSpPr>
        <p:spPr/>
        <p:txBody>
          <a:bodyPr/>
          <a:lstStyle/>
          <a:p>
            <a:fld id="{096145E7-7352-B041-8350-85C9E7F47A04}" type="slidenum">
              <a:rPr lang="en-US" smtClean="0"/>
              <a:t>‹#›</a:t>
            </a:fld>
            <a:endParaRPr lang="en-US"/>
          </a:p>
        </p:txBody>
      </p:sp>
    </p:spTree>
    <p:extLst>
      <p:ext uri="{BB962C8B-B14F-4D97-AF65-F5344CB8AC3E}">
        <p14:creationId xmlns:p14="http://schemas.microsoft.com/office/powerpoint/2010/main" val="1207812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4C344-35D8-84E2-E1BD-FE447CB2918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78D9F01-8EA2-48FE-BB5A-E7967006BA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D6A2ACE-B90C-B819-FE57-29C5ACF72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CD736E0-BC77-0A18-1C91-47F76AC95354}"/>
              </a:ext>
            </a:extLst>
          </p:cNvPr>
          <p:cNvSpPr>
            <a:spLocks noGrp="1"/>
          </p:cNvSpPr>
          <p:nvPr>
            <p:ph type="dt" sz="half" idx="10"/>
          </p:nvPr>
        </p:nvSpPr>
        <p:spPr/>
        <p:txBody>
          <a:bodyPr/>
          <a:lstStyle/>
          <a:p>
            <a:fld id="{90A1B4DF-B72D-984A-8C9D-F566DA36EA92}" type="datetimeFigureOut">
              <a:rPr lang="en-US" smtClean="0"/>
              <a:t>3/7/2024</a:t>
            </a:fld>
            <a:endParaRPr lang="en-US"/>
          </a:p>
        </p:txBody>
      </p:sp>
      <p:sp>
        <p:nvSpPr>
          <p:cNvPr id="6" name="Footer Placeholder 5">
            <a:extLst>
              <a:ext uri="{FF2B5EF4-FFF2-40B4-BE49-F238E27FC236}">
                <a16:creationId xmlns:a16="http://schemas.microsoft.com/office/drawing/2014/main" id="{B6B654C9-0097-C3FE-A393-25B044385B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A2D2E0-A2DA-F1DF-F9BA-7307BE468ECB}"/>
              </a:ext>
            </a:extLst>
          </p:cNvPr>
          <p:cNvSpPr>
            <a:spLocks noGrp="1"/>
          </p:cNvSpPr>
          <p:nvPr>
            <p:ph type="sldNum" sz="quarter" idx="12"/>
          </p:nvPr>
        </p:nvSpPr>
        <p:spPr/>
        <p:txBody>
          <a:bodyPr/>
          <a:lstStyle/>
          <a:p>
            <a:fld id="{096145E7-7352-B041-8350-85C9E7F47A04}" type="slidenum">
              <a:rPr lang="en-US" smtClean="0"/>
              <a:t>‹#›</a:t>
            </a:fld>
            <a:endParaRPr lang="en-US"/>
          </a:p>
        </p:txBody>
      </p:sp>
    </p:spTree>
    <p:extLst>
      <p:ext uri="{BB962C8B-B14F-4D97-AF65-F5344CB8AC3E}">
        <p14:creationId xmlns:p14="http://schemas.microsoft.com/office/powerpoint/2010/main" val="1340946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5D0F-2B7A-A356-D7B8-EEFA812349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AB11850-FD92-1F74-D33A-4399AF7C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EBD2F6-8BC5-BE95-5120-5F8D2690FF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90C3012-D67A-E472-52F8-8DD8F6E9F595}"/>
              </a:ext>
            </a:extLst>
          </p:cNvPr>
          <p:cNvSpPr>
            <a:spLocks noGrp="1"/>
          </p:cNvSpPr>
          <p:nvPr>
            <p:ph type="dt" sz="half" idx="10"/>
          </p:nvPr>
        </p:nvSpPr>
        <p:spPr/>
        <p:txBody>
          <a:bodyPr/>
          <a:lstStyle/>
          <a:p>
            <a:fld id="{90A1B4DF-B72D-984A-8C9D-F566DA36EA92}" type="datetimeFigureOut">
              <a:rPr lang="en-US" smtClean="0"/>
              <a:t>3/7/2024</a:t>
            </a:fld>
            <a:endParaRPr lang="en-US"/>
          </a:p>
        </p:txBody>
      </p:sp>
      <p:sp>
        <p:nvSpPr>
          <p:cNvPr id="6" name="Footer Placeholder 5">
            <a:extLst>
              <a:ext uri="{FF2B5EF4-FFF2-40B4-BE49-F238E27FC236}">
                <a16:creationId xmlns:a16="http://schemas.microsoft.com/office/drawing/2014/main" id="{CF8A4987-D1CC-BC6F-588E-10F4F338F0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20953-ACB6-6427-69A4-3FCEA2A701AC}"/>
              </a:ext>
            </a:extLst>
          </p:cNvPr>
          <p:cNvSpPr>
            <a:spLocks noGrp="1"/>
          </p:cNvSpPr>
          <p:nvPr>
            <p:ph type="sldNum" sz="quarter" idx="12"/>
          </p:nvPr>
        </p:nvSpPr>
        <p:spPr/>
        <p:txBody>
          <a:bodyPr/>
          <a:lstStyle/>
          <a:p>
            <a:fld id="{096145E7-7352-B041-8350-85C9E7F47A04}" type="slidenum">
              <a:rPr lang="en-US" smtClean="0"/>
              <a:t>‹#›</a:t>
            </a:fld>
            <a:endParaRPr lang="en-US"/>
          </a:p>
        </p:txBody>
      </p:sp>
    </p:spTree>
    <p:extLst>
      <p:ext uri="{BB962C8B-B14F-4D97-AF65-F5344CB8AC3E}">
        <p14:creationId xmlns:p14="http://schemas.microsoft.com/office/powerpoint/2010/main" val="4249481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B39439-1AC4-F135-4EC0-7DEAE9E3B2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89E1C90-B6D2-6BD4-EE62-0029697FC4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6682EA4-528B-DD2D-C951-F068B6E4CD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1B4DF-B72D-984A-8C9D-F566DA36EA92}" type="datetimeFigureOut">
              <a:rPr lang="en-US" smtClean="0"/>
              <a:t>3/7/2024</a:t>
            </a:fld>
            <a:endParaRPr lang="en-US"/>
          </a:p>
        </p:txBody>
      </p:sp>
      <p:sp>
        <p:nvSpPr>
          <p:cNvPr id="5" name="Footer Placeholder 4">
            <a:extLst>
              <a:ext uri="{FF2B5EF4-FFF2-40B4-BE49-F238E27FC236}">
                <a16:creationId xmlns:a16="http://schemas.microsoft.com/office/drawing/2014/main" id="{2C03E0B4-90A4-805B-6ECC-ED47C9336E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547E6F-2782-3F95-1319-78509F629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6145E7-7352-B041-8350-85C9E7F47A04}" type="slidenum">
              <a:rPr lang="en-US" smtClean="0"/>
              <a:t>‹#›</a:t>
            </a:fld>
            <a:endParaRPr lang="en-US"/>
          </a:p>
        </p:txBody>
      </p:sp>
    </p:spTree>
    <p:extLst>
      <p:ext uri="{BB962C8B-B14F-4D97-AF65-F5344CB8AC3E}">
        <p14:creationId xmlns:p14="http://schemas.microsoft.com/office/powerpoint/2010/main" val="40741615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769" r:id="rId12"/>
    <p:sldLayoutId id="214748377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eadingrockets.org/topics/early-literacy-development/articles/dialogic-reading-effective-way-read-aloud-young-childre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readingscienceinschools.squarespace.com/"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hyperlink" Target="https://readingscienceinschools.squarespace.com/"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png"/><Relationship Id="rId7"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24.png"/><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readingrockets.org/topics/early-literacy-development/articles/dialogic-reading-effective-way-read-aloud-young-childr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eadingrockets.org/topics/early-literacy-development/articles/dialogic-reading-effective-way-read-aloud-young-childr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readingrockets.org/topics/early-literacy-development/articles/dialogic-reading-effective-way-read-aloud-young-childr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readingrockets.org/topics/early-literacy-development/articles/dialogic-reading-effective-way-read-aloud-young-childre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7BBFE-8E58-FEEB-43CD-D41108AFE5BC}"/>
              </a:ext>
            </a:extLst>
          </p:cNvPr>
          <p:cNvSpPr>
            <a:spLocks noGrp="1"/>
          </p:cNvSpPr>
          <p:nvPr>
            <p:ph type="ctrTitle"/>
          </p:nvPr>
        </p:nvSpPr>
        <p:spPr/>
        <p:txBody>
          <a:bodyPr/>
          <a:lstStyle/>
          <a:p>
            <a:r>
              <a:rPr lang="en-AU" b="1" dirty="0">
                <a:latin typeface="Century Gothic" panose="020B0502020202020204" pitchFamily="34" charset="0"/>
              </a:rPr>
              <a:t>Supporting Reading Development at Home</a:t>
            </a:r>
          </a:p>
        </p:txBody>
      </p:sp>
      <p:sp>
        <p:nvSpPr>
          <p:cNvPr id="3" name="Subtitle 2">
            <a:extLst>
              <a:ext uri="{FF2B5EF4-FFF2-40B4-BE49-F238E27FC236}">
                <a16:creationId xmlns:a16="http://schemas.microsoft.com/office/drawing/2014/main" id="{C0685658-B784-CA8D-8AA5-C80594D68B23}"/>
              </a:ext>
            </a:extLst>
          </p:cNvPr>
          <p:cNvSpPr>
            <a:spLocks noGrp="1"/>
          </p:cNvSpPr>
          <p:nvPr>
            <p:ph type="subTitle" idx="1"/>
          </p:nvPr>
        </p:nvSpPr>
        <p:spPr>
          <a:xfrm>
            <a:off x="1524000" y="3998499"/>
            <a:ext cx="9144000" cy="1655762"/>
          </a:xfrm>
        </p:spPr>
        <p:txBody>
          <a:bodyPr vert="horz" lIns="91440" tIns="45720" rIns="91440" bIns="45720" rtlCol="0" anchor="t">
            <a:normAutofit/>
          </a:bodyPr>
          <a:lstStyle/>
          <a:p>
            <a:r>
              <a:rPr lang="en-AU" sz="2000">
                <a:latin typeface="Century Gothic"/>
              </a:rPr>
              <a:t>This session provides an opportunity to hear about reading initiatives at RPS, including Listening Comprehension, Picture Book Comprehension, Decodable Readers and Fluency Texts. You will learn how to support and improve your </a:t>
            </a:r>
            <a:r>
              <a:rPr lang="en-AU" sz="2000" err="1">
                <a:latin typeface="Century Gothic"/>
              </a:rPr>
              <a:t>childs</a:t>
            </a:r>
            <a:r>
              <a:rPr lang="en-AU" sz="2000">
                <a:latin typeface="Century Gothic"/>
              </a:rPr>
              <a:t> at reading at home, the role of fluency in comprehension and how to develop a love of reading.</a:t>
            </a:r>
          </a:p>
        </p:txBody>
      </p:sp>
    </p:spTree>
    <p:extLst>
      <p:ext uri="{BB962C8B-B14F-4D97-AF65-F5344CB8AC3E}">
        <p14:creationId xmlns:p14="http://schemas.microsoft.com/office/powerpoint/2010/main" val="2118694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29A9F-FEA4-0DB9-5867-5343AFCBCAEF}"/>
              </a:ext>
            </a:extLst>
          </p:cNvPr>
          <p:cNvSpPr>
            <a:spLocks noGrp="1"/>
          </p:cNvSpPr>
          <p:nvPr>
            <p:ph type="title"/>
          </p:nvPr>
        </p:nvSpPr>
        <p:spPr/>
        <p:txBody>
          <a:bodyPr/>
          <a:lstStyle/>
          <a:p>
            <a:r>
              <a:rPr lang="en-AU" b="1" dirty="0">
                <a:latin typeface="Century Gothic"/>
              </a:rPr>
              <a:t>CROWD Examples</a:t>
            </a:r>
          </a:p>
        </p:txBody>
      </p:sp>
      <p:sp>
        <p:nvSpPr>
          <p:cNvPr id="4" name="Content Placeholder 3">
            <a:extLst>
              <a:ext uri="{FF2B5EF4-FFF2-40B4-BE49-F238E27FC236}">
                <a16:creationId xmlns:a16="http://schemas.microsoft.com/office/drawing/2014/main" id="{1E791205-5BA9-DB9A-C9D9-555B3E55E8C4}"/>
              </a:ext>
            </a:extLst>
          </p:cNvPr>
          <p:cNvSpPr>
            <a:spLocks noGrp="1"/>
          </p:cNvSpPr>
          <p:nvPr>
            <p:ph idx="1"/>
          </p:nvPr>
        </p:nvSpPr>
        <p:spPr>
          <a:xfrm>
            <a:off x="707571" y="1684111"/>
            <a:ext cx="10515600" cy="4351338"/>
          </a:xfrm>
        </p:spPr>
        <p:txBody>
          <a:bodyPr vert="horz" lIns="91440" tIns="45720" rIns="91440" bIns="45720" rtlCol="0" anchor="t">
            <a:noAutofit/>
          </a:bodyPr>
          <a:lstStyle/>
          <a:p>
            <a:pPr marL="0" indent="0">
              <a:buNone/>
            </a:pPr>
            <a:r>
              <a:rPr lang="en-US" sz="1400" b="1" dirty="0"/>
              <a:t>Completion prompts </a:t>
            </a:r>
            <a:r>
              <a:rPr lang="en-US" sz="1400" dirty="0"/>
              <a:t>- You leave a blank at the end of a sentence and get the child to fill it in. These are typically used in books with rhyme or books with repetitive phases. For example, you might say, “I think I’d be a glossy cat. A little plump but not too ____,” letting the child fill in the blank with the word </a:t>
            </a:r>
            <a:r>
              <a:rPr lang="en-US" sz="1400" i="1" dirty="0"/>
              <a:t>fat</a:t>
            </a:r>
            <a:r>
              <a:rPr lang="en-US" sz="1400" dirty="0"/>
              <a:t>. Completion prompts provide children with information about the structure of language that is critical to later reading.</a:t>
            </a:r>
            <a:endParaRPr lang="en-GB" sz="1400" dirty="0"/>
          </a:p>
          <a:p>
            <a:pPr marL="0" indent="0">
              <a:buNone/>
            </a:pPr>
            <a:r>
              <a:rPr lang="en-US" sz="1400" b="1" dirty="0"/>
              <a:t>Recall prompts</a:t>
            </a:r>
            <a:r>
              <a:rPr lang="en-GB" sz="1400" b="1" dirty="0"/>
              <a:t> </a:t>
            </a:r>
            <a:r>
              <a:rPr lang="en-GB" sz="1400" dirty="0"/>
              <a:t>- </a:t>
            </a:r>
            <a:r>
              <a:rPr lang="en-US" sz="1400" dirty="0"/>
              <a:t>These are questions about what happened in a book a child has already read. Recall prompts work for nearly everything except alphabet books. For example, you might say, “Can you tell me what happened to the little blue engine in this story?” Recall prompts help children in understanding story plot and in describing sequences of events. Recall prompts can be used not only at the end of a book, but also at the beginning of a book when a child has been read that book before.</a:t>
            </a:r>
            <a:endParaRPr lang="en-GB" sz="1400" dirty="0"/>
          </a:p>
          <a:p>
            <a:pPr marL="0" indent="0">
              <a:buNone/>
            </a:pPr>
            <a:r>
              <a:rPr lang="en-US" sz="1400" b="1" dirty="0"/>
              <a:t>Open-ended prompts</a:t>
            </a:r>
            <a:r>
              <a:rPr lang="en-GB" sz="1400" b="1" dirty="0"/>
              <a:t> </a:t>
            </a:r>
            <a:r>
              <a:rPr lang="en-GB" sz="1400" dirty="0"/>
              <a:t>- </a:t>
            </a:r>
            <a:r>
              <a:rPr lang="en-US" sz="1400" dirty="0"/>
              <a:t>These prompts focus on the pictures in books. They work best for books that have rich, detailed illustrations. For example, while looking at a page in a book that the child is familiar with, you might say, “Tell me what’s happening in this picture.” Open-ended prompts help children increase their expressive fluency and attend to detail.</a:t>
            </a:r>
            <a:endParaRPr lang="en-GB" sz="1400" dirty="0"/>
          </a:p>
          <a:p>
            <a:pPr marL="0" indent="0">
              <a:buNone/>
            </a:pPr>
            <a:r>
              <a:rPr lang="en-US" sz="1400" b="1" dirty="0" err="1"/>
              <a:t>Wh</a:t>
            </a:r>
            <a:r>
              <a:rPr lang="en-US" sz="1400" b="1" dirty="0"/>
              <a:t>- prompts</a:t>
            </a:r>
            <a:r>
              <a:rPr lang="en-GB" sz="1400" b="1" dirty="0"/>
              <a:t> </a:t>
            </a:r>
            <a:r>
              <a:rPr lang="en-GB" sz="1400" dirty="0"/>
              <a:t>- </a:t>
            </a:r>
            <a:r>
              <a:rPr lang="en-US" sz="1400" dirty="0"/>
              <a:t>These prompts usually begin with what, where, when, why, and how questions. Like open-ended prompts, </a:t>
            </a:r>
            <a:r>
              <a:rPr lang="en-US" sz="1400" dirty="0" err="1"/>
              <a:t>wh</a:t>
            </a:r>
            <a:r>
              <a:rPr lang="en-US" sz="1400" dirty="0"/>
              <a:t>- prompts focus on the pictures in books. For example, you might say, “What’s the name of this?” while pointing to an object in the book. </a:t>
            </a:r>
            <a:r>
              <a:rPr lang="en-US" sz="1400" dirty="0" err="1"/>
              <a:t>Wh</a:t>
            </a:r>
            <a:r>
              <a:rPr lang="en-US" sz="1400" dirty="0"/>
              <a:t>- questions teach children new vocabulary.</a:t>
            </a:r>
            <a:endParaRPr lang="en-GB" sz="1400" dirty="0"/>
          </a:p>
          <a:p>
            <a:pPr marL="0" indent="0">
              <a:buNone/>
            </a:pPr>
            <a:r>
              <a:rPr lang="en-US" sz="1400" b="1" dirty="0"/>
              <a:t>Distancing prompts</a:t>
            </a:r>
            <a:r>
              <a:rPr lang="en-GB" sz="1400" b="1" dirty="0"/>
              <a:t> </a:t>
            </a:r>
            <a:r>
              <a:rPr lang="en-GB" sz="1400" dirty="0"/>
              <a:t>- </a:t>
            </a:r>
            <a:r>
              <a:rPr lang="en-US" sz="1400" dirty="0"/>
              <a:t>These ask children to relate the pictures or words in the book they are reading to experiences outside the book. For example, while looking at a book with a picture of animals on a farm, you might say something like, “Remember when we went to the animal park last week. Which of these animals did we see there?” Distancing prompts help children form a bridge between books and the real world, as well as helping with verbal fluency, conversational abilities, and narrative skills.</a:t>
            </a:r>
            <a:endParaRPr lang="en-GB" sz="1400" dirty="0"/>
          </a:p>
          <a:p>
            <a:pPr marL="0" indent="0">
              <a:buNone/>
            </a:pPr>
            <a:endParaRPr lang="en-US" sz="3200" dirty="0">
              <a:solidFill>
                <a:srgbClr val="000000"/>
              </a:solidFill>
              <a:latin typeface="Calibri"/>
              <a:ea typeface="Calibri"/>
              <a:cs typeface="Calibri"/>
            </a:endParaRPr>
          </a:p>
        </p:txBody>
      </p:sp>
      <p:sp>
        <p:nvSpPr>
          <p:cNvPr id="3" name="TextBox 2">
            <a:extLst>
              <a:ext uri="{FF2B5EF4-FFF2-40B4-BE49-F238E27FC236}">
                <a16:creationId xmlns:a16="http://schemas.microsoft.com/office/drawing/2014/main" id="{5B78E788-0082-67E7-5901-472919B8EAB3}"/>
              </a:ext>
            </a:extLst>
          </p:cNvPr>
          <p:cNvSpPr txBox="1"/>
          <p:nvPr/>
        </p:nvSpPr>
        <p:spPr>
          <a:xfrm>
            <a:off x="968829" y="5773839"/>
            <a:ext cx="11484429" cy="523220"/>
          </a:xfrm>
          <a:prstGeom prst="rect">
            <a:avLst/>
          </a:prstGeom>
          <a:noFill/>
        </p:spPr>
        <p:txBody>
          <a:bodyPr wrap="square" rtlCol="0">
            <a:spAutoFit/>
          </a:bodyPr>
          <a:lstStyle/>
          <a:p>
            <a:r>
              <a:rPr lang="en-AU" sz="1400" dirty="0">
                <a:hlinkClick r:id="rId3"/>
              </a:rPr>
              <a:t>Dialogic Reading: An Effective Way to Read Aloud with Young Children | Reading Rockets</a:t>
            </a:r>
            <a:endParaRPr lang="en-AU" sz="1400" dirty="0"/>
          </a:p>
          <a:p>
            <a:r>
              <a:rPr lang="en-AU" sz="1400" dirty="0"/>
              <a:t>https://www.readingrockets.org/topics/early-literacy-development/articles/dialogic-reading-effective-way-read-aloud-young-children</a:t>
            </a:r>
          </a:p>
        </p:txBody>
      </p:sp>
    </p:spTree>
    <p:extLst>
      <p:ext uri="{BB962C8B-B14F-4D97-AF65-F5344CB8AC3E}">
        <p14:creationId xmlns:p14="http://schemas.microsoft.com/office/powerpoint/2010/main" val="2053899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29A9F-FEA4-0DB9-5867-5343AFCBCAEF}"/>
              </a:ext>
            </a:extLst>
          </p:cNvPr>
          <p:cNvSpPr>
            <a:spLocks noGrp="1"/>
          </p:cNvSpPr>
          <p:nvPr>
            <p:ph type="title"/>
          </p:nvPr>
        </p:nvSpPr>
        <p:spPr/>
        <p:txBody>
          <a:bodyPr/>
          <a:lstStyle/>
          <a:p>
            <a:r>
              <a:rPr lang="en-AU" b="1">
                <a:latin typeface="Century Gothic"/>
              </a:rPr>
              <a:t>Dialogic Reading</a:t>
            </a:r>
            <a:br>
              <a:rPr lang="en-AU" b="1">
                <a:latin typeface="Century Gothic" panose="020B0502020202020204" pitchFamily="34" charset="0"/>
              </a:rPr>
            </a:br>
            <a:r>
              <a:rPr lang="en-AU" b="1">
                <a:latin typeface="Century Gothic"/>
              </a:rPr>
              <a:t>Kindy and Pre-primary</a:t>
            </a:r>
          </a:p>
        </p:txBody>
      </p:sp>
      <p:pic>
        <p:nvPicPr>
          <p:cNvPr id="5" name="Picture 4" descr="A white paper with black text&#10;&#10;Description automatically generated">
            <a:extLst>
              <a:ext uri="{FF2B5EF4-FFF2-40B4-BE49-F238E27FC236}">
                <a16:creationId xmlns:a16="http://schemas.microsoft.com/office/drawing/2014/main" id="{1BA069FC-E26E-1852-C38A-A06D2D742767}"/>
              </a:ext>
            </a:extLst>
          </p:cNvPr>
          <p:cNvPicPr>
            <a:picLocks noChangeAspect="1"/>
          </p:cNvPicPr>
          <p:nvPr/>
        </p:nvPicPr>
        <p:blipFill>
          <a:blip r:embed="rId3"/>
          <a:stretch>
            <a:fillRect/>
          </a:stretch>
        </p:blipFill>
        <p:spPr>
          <a:xfrm rot="-1860000">
            <a:off x="600311" y="3469926"/>
            <a:ext cx="1680034" cy="2400301"/>
          </a:xfrm>
          <a:prstGeom prst="rect">
            <a:avLst/>
          </a:prstGeom>
        </p:spPr>
      </p:pic>
      <p:pic>
        <p:nvPicPr>
          <p:cNvPr id="3" name="Picture 2" descr="A close-up of a text&#10;&#10;Description automatically generated">
            <a:extLst>
              <a:ext uri="{FF2B5EF4-FFF2-40B4-BE49-F238E27FC236}">
                <a16:creationId xmlns:a16="http://schemas.microsoft.com/office/drawing/2014/main" id="{D557F197-03DD-20A5-64CB-CD58035B487B}"/>
              </a:ext>
            </a:extLst>
          </p:cNvPr>
          <p:cNvPicPr>
            <a:picLocks noChangeAspect="1"/>
          </p:cNvPicPr>
          <p:nvPr/>
        </p:nvPicPr>
        <p:blipFill>
          <a:blip r:embed="rId4"/>
          <a:stretch>
            <a:fillRect/>
          </a:stretch>
        </p:blipFill>
        <p:spPr>
          <a:xfrm rot="19800000">
            <a:off x="1876541" y="3494155"/>
            <a:ext cx="1690391" cy="2420712"/>
          </a:xfrm>
          <a:prstGeom prst="rect">
            <a:avLst/>
          </a:prstGeom>
        </p:spPr>
      </p:pic>
      <p:sp>
        <p:nvSpPr>
          <p:cNvPr id="4" name="Content Placeholder 3">
            <a:extLst>
              <a:ext uri="{FF2B5EF4-FFF2-40B4-BE49-F238E27FC236}">
                <a16:creationId xmlns:a16="http://schemas.microsoft.com/office/drawing/2014/main" id="{1E791205-5BA9-DB9A-C9D9-555B3E55E8C4}"/>
              </a:ext>
            </a:extLst>
          </p:cNvPr>
          <p:cNvSpPr>
            <a:spLocks noGrp="1"/>
          </p:cNvSpPr>
          <p:nvPr>
            <p:ph idx="1"/>
          </p:nvPr>
        </p:nvSpPr>
        <p:spPr>
          <a:xfrm>
            <a:off x="564696" y="1411968"/>
            <a:ext cx="10236653" cy="2106159"/>
          </a:xfrm>
        </p:spPr>
        <p:txBody>
          <a:bodyPr vert="horz" lIns="91440" tIns="45720" rIns="91440" bIns="45720" rtlCol="0" anchor="t">
            <a:noAutofit/>
          </a:bodyPr>
          <a:lstStyle/>
          <a:p>
            <a:pPr marL="0" indent="0">
              <a:buNone/>
            </a:pPr>
            <a:endParaRPr lang="en-GB" sz="1800">
              <a:latin typeface="Century Gothic"/>
              <a:ea typeface="Calibri"/>
              <a:cs typeface="Calibri"/>
            </a:endParaRPr>
          </a:p>
          <a:p>
            <a:pPr marL="0" indent="0">
              <a:buNone/>
            </a:pPr>
            <a:r>
              <a:rPr lang="en-GB" sz="1800">
                <a:solidFill>
                  <a:srgbClr val="191919"/>
                </a:solidFill>
                <a:latin typeface="Century Gothic"/>
                <a:ea typeface="Calibri"/>
                <a:cs typeface="Calibri"/>
              </a:rPr>
              <a:t>Homework Helper for Parents: Supporting questions and prompts</a:t>
            </a:r>
          </a:p>
          <a:p>
            <a:pPr marL="0" indent="0">
              <a:buNone/>
            </a:pPr>
            <a:r>
              <a:rPr lang="en-GB" sz="1800">
                <a:solidFill>
                  <a:srgbClr val="191919"/>
                </a:solidFill>
                <a:latin typeface="Century Gothic"/>
                <a:ea typeface="Calibri"/>
                <a:cs typeface="Calibri"/>
              </a:rPr>
              <a:t>Students will get: </a:t>
            </a:r>
          </a:p>
          <a:p>
            <a:pPr marL="514350" lvl="1" indent="-285750"/>
            <a:r>
              <a:rPr lang="en-GB" sz="1400">
                <a:solidFill>
                  <a:srgbClr val="191919"/>
                </a:solidFill>
                <a:latin typeface="Century Gothic"/>
                <a:ea typeface="Calibri"/>
                <a:cs typeface="Calibri"/>
              </a:rPr>
              <a:t>Oral Listening Comprehension: Short stories or Nursery Rhymes: and</a:t>
            </a:r>
          </a:p>
          <a:p>
            <a:pPr marL="514350" lvl="1" indent="-285750"/>
            <a:r>
              <a:rPr lang="en-GB" sz="1400">
                <a:solidFill>
                  <a:srgbClr val="191919"/>
                </a:solidFill>
                <a:latin typeface="Century Gothic"/>
                <a:ea typeface="Calibri"/>
                <a:cs typeface="Calibri"/>
              </a:rPr>
              <a:t>Shared Book Experience: Picture Book with Questions</a:t>
            </a:r>
          </a:p>
          <a:p>
            <a:pPr marL="514350" lvl="1" indent="-285750"/>
            <a:r>
              <a:rPr lang="en-GB" sz="1400">
                <a:solidFill>
                  <a:srgbClr val="191919"/>
                </a:solidFill>
                <a:latin typeface="Century Gothic"/>
                <a:ea typeface="Calibri"/>
                <a:cs typeface="Calibri"/>
              </a:rPr>
              <a:t>Decodable reader (if ready PP Semester 2)</a:t>
            </a:r>
          </a:p>
        </p:txBody>
      </p:sp>
      <p:pic>
        <p:nvPicPr>
          <p:cNvPr id="9" name="Picture 8" descr="A book with a picture of monkeys&#10;&#10;Description automatically generated with medium confidence">
            <a:extLst>
              <a:ext uri="{FF2B5EF4-FFF2-40B4-BE49-F238E27FC236}">
                <a16:creationId xmlns:a16="http://schemas.microsoft.com/office/drawing/2014/main" id="{4B0B14FD-B7F2-2B07-3A9E-A818D5266BE5}"/>
              </a:ext>
            </a:extLst>
          </p:cNvPr>
          <p:cNvPicPr>
            <a:picLocks noChangeAspect="1"/>
          </p:cNvPicPr>
          <p:nvPr/>
        </p:nvPicPr>
        <p:blipFill>
          <a:blip r:embed="rId5"/>
          <a:stretch>
            <a:fillRect/>
          </a:stretch>
        </p:blipFill>
        <p:spPr>
          <a:xfrm>
            <a:off x="8704626" y="2582078"/>
            <a:ext cx="2905311" cy="3297762"/>
          </a:xfrm>
          <a:prstGeom prst="rect">
            <a:avLst/>
          </a:prstGeom>
        </p:spPr>
      </p:pic>
      <p:pic>
        <p:nvPicPr>
          <p:cNvPr id="7" name="Picture 6" descr="A book and papers on a table&#10;&#10;Description automatically generated">
            <a:extLst>
              <a:ext uri="{FF2B5EF4-FFF2-40B4-BE49-F238E27FC236}">
                <a16:creationId xmlns:a16="http://schemas.microsoft.com/office/drawing/2014/main" id="{93E0B800-8B56-4B5F-0DA6-6BA3C8F5AB9E}"/>
              </a:ext>
            </a:extLst>
          </p:cNvPr>
          <p:cNvPicPr>
            <a:picLocks noChangeAspect="1"/>
          </p:cNvPicPr>
          <p:nvPr/>
        </p:nvPicPr>
        <p:blipFill>
          <a:blip r:embed="rId6"/>
          <a:stretch>
            <a:fillRect/>
          </a:stretch>
        </p:blipFill>
        <p:spPr>
          <a:xfrm rot="16200000">
            <a:off x="4934157" y="2989583"/>
            <a:ext cx="2677065" cy="3559834"/>
          </a:xfrm>
          <a:prstGeom prst="rect">
            <a:avLst/>
          </a:prstGeom>
        </p:spPr>
      </p:pic>
    </p:spTree>
    <p:extLst>
      <p:ext uri="{BB962C8B-B14F-4D97-AF65-F5344CB8AC3E}">
        <p14:creationId xmlns:p14="http://schemas.microsoft.com/office/powerpoint/2010/main" val="2537392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29A9F-FEA4-0DB9-5867-5343AFCBCAEF}"/>
              </a:ext>
            </a:extLst>
          </p:cNvPr>
          <p:cNvSpPr>
            <a:spLocks noGrp="1"/>
          </p:cNvSpPr>
          <p:nvPr>
            <p:ph type="title"/>
          </p:nvPr>
        </p:nvSpPr>
        <p:spPr/>
        <p:txBody>
          <a:bodyPr/>
          <a:lstStyle/>
          <a:p>
            <a:r>
              <a:rPr lang="en-AU" b="1">
                <a:latin typeface="Century Gothic" panose="020B0502020202020204" pitchFamily="34" charset="0"/>
              </a:rPr>
              <a:t>Year 1</a:t>
            </a:r>
            <a:br>
              <a:rPr lang="en-AU" b="1">
                <a:latin typeface="Century Gothic" panose="020B0502020202020204" pitchFamily="34" charset="0"/>
              </a:rPr>
            </a:br>
            <a:r>
              <a:rPr lang="en-AU" b="1">
                <a:latin typeface="Century Gothic" panose="020B0502020202020204" pitchFamily="34" charset="0"/>
              </a:rPr>
              <a:t>Decodable Readers</a:t>
            </a:r>
          </a:p>
        </p:txBody>
      </p:sp>
      <p:sp>
        <p:nvSpPr>
          <p:cNvPr id="4" name="Content Placeholder 3">
            <a:extLst>
              <a:ext uri="{FF2B5EF4-FFF2-40B4-BE49-F238E27FC236}">
                <a16:creationId xmlns:a16="http://schemas.microsoft.com/office/drawing/2014/main" id="{1E791205-5BA9-DB9A-C9D9-555B3E55E8C4}"/>
              </a:ext>
            </a:extLst>
          </p:cNvPr>
          <p:cNvSpPr>
            <a:spLocks noGrp="1"/>
          </p:cNvSpPr>
          <p:nvPr>
            <p:ph idx="1"/>
          </p:nvPr>
        </p:nvSpPr>
        <p:spPr>
          <a:xfrm>
            <a:off x="707571" y="1987073"/>
            <a:ext cx="7779745" cy="3029316"/>
          </a:xfrm>
        </p:spPr>
        <p:txBody>
          <a:bodyPr vert="horz" lIns="91440" tIns="45720" rIns="91440" bIns="45720" rtlCol="0" anchor="t">
            <a:noAutofit/>
          </a:bodyPr>
          <a:lstStyle/>
          <a:p>
            <a:pPr marL="0" indent="0">
              <a:buNone/>
            </a:pPr>
            <a:endParaRPr lang="en-GB" sz="2000" dirty="0">
              <a:latin typeface="Century Gothic"/>
              <a:ea typeface="Calibri"/>
              <a:cs typeface="Calibri"/>
            </a:endParaRPr>
          </a:p>
          <a:p>
            <a:r>
              <a:rPr lang="en-GB" sz="2000" dirty="0">
                <a:latin typeface="Century Gothic"/>
                <a:ea typeface="+mn-lt"/>
                <a:cs typeface="+mn-lt"/>
              </a:rPr>
              <a:t>written for beginning readers.</a:t>
            </a:r>
          </a:p>
          <a:p>
            <a:r>
              <a:rPr lang="en-GB" sz="2000" dirty="0">
                <a:latin typeface="Century Gothic"/>
                <a:ea typeface="+mn-lt"/>
                <a:cs typeface="+mn-lt"/>
              </a:rPr>
              <a:t>contains the specific grapheme-phoneme correspondences students have learned. </a:t>
            </a:r>
            <a:endParaRPr lang="en-GB" sz="2000">
              <a:latin typeface="Calibri" panose="020F0502020204030204"/>
              <a:ea typeface="+mn-lt"/>
              <a:cs typeface="+mn-lt"/>
            </a:endParaRPr>
          </a:p>
          <a:p>
            <a:r>
              <a:rPr lang="en-GB" sz="2000" dirty="0">
                <a:latin typeface="Century Gothic"/>
                <a:ea typeface="+mn-lt"/>
                <a:cs typeface="+mn-lt"/>
              </a:rPr>
              <a:t>learners use their developing segmenting and blending skills to read words.</a:t>
            </a:r>
          </a:p>
          <a:p>
            <a:r>
              <a:rPr lang="en-GB" sz="2000" dirty="0">
                <a:latin typeface="Century Gothic"/>
                <a:ea typeface="+mn-lt"/>
                <a:cs typeface="+mn-lt"/>
              </a:rPr>
              <a:t>encourages children to sound out words using decoding strategies rather than guessing from pictures or predicting.</a:t>
            </a:r>
          </a:p>
          <a:p>
            <a:r>
              <a:rPr lang="en-GB" sz="2000" dirty="0">
                <a:latin typeface="Century Gothic"/>
                <a:ea typeface="+mn-lt"/>
                <a:cs typeface="+mn-lt"/>
              </a:rPr>
              <a:t>introduced once beginning readers have learned some grapheme-phoneme correspondences and can blend from left to right.</a:t>
            </a:r>
            <a:endParaRPr lang="en-GB" sz="2000">
              <a:ea typeface="Calibri"/>
              <a:cs typeface="Calibri"/>
            </a:endParaRPr>
          </a:p>
        </p:txBody>
      </p:sp>
      <p:pic>
        <p:nvPicPr>
          <p:cNvPr id="5" name="Picture 4" descr="A book with a picture of monkeys&#10;&#10;Description automatically generated with medium confidence">
            <a:extLst>
              <a:ext uri="{FF2B5EF4-FFF2-40B4-BE49-F238E27FC236}">
                <a16:creationId xmlns:a16="http://schemas.microsoft.com/office/drawing/2014/main" id="{2FD45647-4106-743A-67DF-798BE53BA30A}"/>
              </a:ext>
            </a:extLst>
          </p:cNvPr>
          <p:cNvPicPr>
            <a:picLocks noChangeAspect="1"/>
          </p:cNvPicPr>
          <p:nvPr/>
        </p:nvPicPr>
        <p:blipFill>
          <a:blip r:embed="rId3"/>
          <a:stretch>
            <a:fillRect/>
          </a:stretch>
        </p:blipFill>
        <p:spPr>
          <a:xfrm>
            <a:off x="8869879" y="3197186"/>
            <a:ext cx="2905311" cy="3297762"/>
          </a:xfrm>
          <a:prstGeom prst="rect">
            <a:avLst/>
          </a:prstGeom>
        </p:spPr>
      </p:pic>
      <p:pic>
        <p:nvPicPr>
          <p:cNvPr id="7" name="Picture 2" descr="Scarborough's Reading Rope | Really Great Reading">
            <a:extLst>
              <a:ext uri="{FF2B5EF4-FFF2-40B4-BE49-F238E27FC236}">
                <a16:creationId xmlns:a16="http://schemas.microsoft.com/office/drawing/2014/main" id="{95811F8C-9D3C-A65C-9E27-F2E6160843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1756" y="242595"/>
            <a:ext cx="2777249" cy="276018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43A1F97-F5A5-4601-48CD-3481702E81F2}"/>
              </a:ext>
            </a:extLst>
          </p:cNvPr>
          <p:cNvSpPr/>
          <p:nvPr/>
        </p:nvSpPr>
        <p:spPr>
          <a:xfrm>
            <a:off x="7675084" y="1762698"/>
            <a:ext cx="2038120" cy="826265"/>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3175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7AA14C-2D9D-4B1E-8462-00D25AD9EE6D}"/>
              </a:ext>
            </a:extLst>
          </p:cNvPr>
          <p:cNvPicPr>
            <a:picLocks noChangeAspect="1"/>
          </p:cNvPicPr>
          <p:nvPr/>
        </p:nvPicPr>
        <p:blipFill>
          <a:blip r:embed="rId3"/>
          <a:stretch>
            <a:fillRect/>
          </a:stretch>
        </p:blipFill>
        <p:spPr>
          <a:xfrm>
            <a:off x="4767208" y="3689985"/>
            <a:ext cx="6057750" cy="1977182"/>
          </a:xfrm>
          <a:prstGeom prst="rect">
            <a:avLst/>
          </a:prstGeom>
        </p:spPr>
      </p:pic>
      <p:pic>
        <p:nvPicPr>
          <p:cNvPr id="4" name="Content Placeholder 3">
            <a:extLst>
              <a:ext uri="{FF2B5EF4-FFF2-40B4-BE49-F238E27FC236}">
                <a16:creationId xmlns:a16="http://schemas.microsoft.com/office/drawing/2014/main" id="{2953DDD5-016A-47DE-B450-FBEB843FFA68}"/>
              </a:ext>
            </a:extLst>
          </p:cNvPr>
          <p:cNvPicPr>
            <a:picLocks noGrp="1" noChangeAspect="1"/>
          </p:cNvPicPr>
          <p:nvPr>
            <p:ph idx="1"/>
          </p:nvPr>
        </p:nvPicPr>
        <p:blipFill rotWithShape="1">
          <a:blip r:embed="rId4"/>
          <a:srcRect b="5364"/>
          <a:stretch/>
        </p:blipFill>
        <p:spPr>
          <a:xfrm>
            <a:off x="8568647" y="178220"/>
            <a:ext cx="3494427" cy="3306413"/>
          </a:xfrm>
          <a:prstGeom prst="rect">
            <a:avLst/>
          </a:prstGeom>
        </p:spPr>
      </p:pic>
      <p:sp>
        <p:nvSpPr>
          <p:cNvPr id="5" name="TextBox 4">
            <a:extLst>
              <a:ext uri="{FF2B5EF4-FFF2-40B4-BE49-F238E27FC236}">
                <a16:creationId xmlns:a16="http://schemas.microsoft.com/office/drawing/2014/main" id="{A6A876C8-3993-425B-BC0A-87C610718391}"/>
              </a:ext>
            </a:extLst>
          </p:cNvPr>
          <p:cNvSpPr txBox="1"/>
          <p:nvPr/>
        </p:nvSpPr>
        <p:spPr>
          <a:xfrm>
            <a:off x="359596" y="1089764"/>
            <a:ext cx="8003568" cy="2246769"/>
          </a:xfrm>
          <a:prstGeom prst="rect">
            <a:avLst/>
          </a:prstGeom>
          <a:noFill/>
        </p:spPr>
        <p:txBody>
          <a:bodyPr wrap="square" rtlCol="0">
            <a:spAutoFit/>
          </a:bodyPr>
          <a:lstStyle/>
          <a:p>
            <a:r>
              <a:rPr lang="en-AU" sz="2000" dirty="0">
                <a:latin typeface="Century Gothic" panose="020B0502020202020204" pitchFamily="34" charset="0"/>
              </a:rPr>
              <a:t>Phonics instruction connects the phonemes (units of sounds) with written letters so that the reader can transfer knowledge of sounds to the printed word.</a:t>
            </a:r>
          </a:p>
          <a:p>
            <a:endParaRPr lang="en-AU" sz="2000" dirty="0">
              <a:latin typeface="Century Gothic" panose="020B0502020202020204" pitchFamily="34" charset="0"/>
            </a:endParaRPr>
          </a:p>
          <a:p>
            <a:r>
              <a:rPr lang="en-AU" sz="2000" dirty="0">
                <a:latin typeface="Century Gothic" panose="020B0502020202020204" pitchFamily="34" charset="0"/>
              </a:rPr>
              <a:t>This is done through blending sounds together. By Year 1 most students can apply this knowledge to read single sounds and apply more advanced phonics to read. </a:t>
            </a:r>
          </a:p>
        </p:txBody>
      </p:sp>
      <p:pic>
        <p:nvPicPr>
          <p:cNvPr id="6" name="Picture 5">
            <a:extLst>
              <a:ext uri="{FF2B5EF4-FFF2-40B4-BE49-F238E27FC236}">
                <a16:creationId xmlns:a16="http://schemas.microsoft.com/office/drawing/2014/main" id="{3FAF9613-2CDA-4CA6-950F-6A862D348399}"/>
              </a:ext>
            </a:extLst>
          </p:cNvPr>
          <p:cNvPicPr>
            <a:picLocks noChangeAspect="1"/>
          </p:cNvPicPr>
          <p:nvPr/>
        </p:nvPicPr>
        <p:blipFill>
          <a:blip r:embed="rId5"/>
          <a:stretch>
            <a:fillRect/>
          </a:stretch>
        </p:blipFill>
        <p:spPr>
          <a:xfrm>
            <a:off x="359596" y="3521468"/>
            <a:ext cx="4206966" cy="2730382"/>
          </a:xfrm>
          <a:prstGeom prst="rect">
            <a:avLst/>
          </a:prstGeom>
        </p:spPr>
      </p:pic>
      <p:sp>
        <p:nvSpPr>
          <p:cNvPr id="7" name="Title 1">
            <a:extLst>
              <a:ext uri="{FF2B5EF4-FFF2-40B4-BE49-F238E27FC236}">
                <a16:creationId xmlns:a16="http://schemas.microsoft.com/office/drawing/2014/main" id="{8D65C716-2FF9-E597-17A1-36B526A12AE9}"/>
              </a:ext>
            </a:extLst>
          </p:cNvPr>
          <p:cNvSpPr txBox="1">
            <a:spLocks/>
          </p:cNvSpPr>
          <p:nvPr/>
        </p:nvSpPr>
        <p:spPr>
          <a:xfrm>
            <a:off x="359229" y="8209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Century Gothic"/>
                <a:ea typeface="Calibri Light"/>
                <a:cs typeface="Calibri Light"/>
              </a:rPr>
              <a:t>What is phonics?</a:t>
            </a:r>
            <a:endParaRPr lang="en-US"/>
          </a:p>
        </p:txBody>
      </p:sp>
      <p:sp>
        <p:nvSpPr>
          <p:cNvPr id="2" name="TextBox 1">
            <a:extLst>
              <a:ext uri="{FF2B5EF4-FFF2-40B4-BE49-F238E27FC236}">
                <a16:creationId xmlns:a16="http://schemas.microsoft.com/office/drawing/2014/main" id="{AC648C2E-6C1D-B3D1-0C68-CB4DD91B5EE7}"/>
              </a:ext>
            </a:extLst>
          </p:cNvPr>
          <p:cNvSpPr txBox="1"/>
          <p:nvPr/>
        </p:nvSpPr>
        <p:spPr>
          <a:xfrm>
            <a:off x="4860758" y="5818081"/>
            <a:ext cx="6545179" cy="461665"/>
          </a:xfrm>
          <a:prstGeom prst="rect">
            <a:avLst/>
          </a:prstGeom>
          <a:noFill/>
        </p:spPr>
        <p:txBody>
          <a:bodyPr wrap="square" rtlCol="0">
            <a:spAutoFit/>
          </a:bodyPr>
          <a:lstStyle/>
          <a:p>
            <a:r>
              <a:rPr lang="en-AU" sz="1200" b="0" dirty="0">
                <a:solidFill>
                  <a:srgbClr val="000000"/>
                </a:solidFill>
                <a:effectLst/>
                <a:latin typeface="Segoe UI" panose="020B0502040204020203" pitchFamily="34" charset="0"/>
              </a:rPr>
              <a:t>Reading Science in Schools (</a:t>
            </a:r>
            <a:r>
              <a:rPr lang="en-AU" sz="1200" b="0" dirty="0" err="1">
                <a:solidFill>
                  <a:srgbClr val="000000"/>
                </a:solidFill>
                <a:effectLst/>
                <a:latin typeface="Segoe UI" panose="020B0502040204020203" pitchFamily="34" charset="0"/>
              </a:rPr>
              <a:t>RSiS</a:t>
            </a:r>
            <a:r>
              <a:rPr lang="en-AU" sz="1200" b="0" dirty="0">
                <a:solidFill>
                  <a:srgbClr val="000000"/>
                </a:solidFill>
                <a:effectLst/>
                <a:latin typeface="Segoe UI" panose="020B0502040204020203" pitchFamily="34" charset="0"/>
              </a:rPr>
              <a:t>)</a:t>
            </a:r>
          </a:p>
          <a:p>
            <a:r>
              <a:rPr lang="en-AU" sz="1200" dirty="0">
                <a:hlinkClick r:id="rId6"/>
              </a:rPr>
              <a:t>Reading Science in Schools (squarespace.com)</a:t>
            </a:r>
            <a:endParaRPr lang="en-AU" sz="1200" dirty="0"/>
          </a:p>
        </p:txBody>
      </p:sp>
    </p:spTree>
    <p:extLst>
      <p:ext uri="{BB962C8B-B14F-4D97-AF65-F5344CB8AC3E}">
        <p14:creationId xmlns:p14="http://schemas.microsoft.com/office/powerpoint/2010/main" val="2471151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29A9F-FEA4-0DB9-5867-5343AFCBCAEF}"/>
              </a:ext>
            </a:extLst>
          </p:cNvPr>
          <p:cNvSpPr>
            <a:spLocks noGrp="1"/>
          </p:cNvSpPr>
          <p:nvPr>
            <p:ph type="title"/>
          </p:nvPr>
        </p:nvSpPr>
        <p:spPr/>
        <p:txBody>
          <a:bodyPr/>
          <a:lstStyle/>
          <a:p>
            <a:r>
              <a:rPr lang="en-AU" b="1">
                <a:latin typeface="Century Gothic" panose="020B0502020202020204" pitchFamily="34" charset="0"/>
              </a:rPr>
              <a:t>Year 1</a:t>
            </a:r>
            <a:br>
              <a:rPr lang="en-AU" b="1">
                <a:latin typeface="Century Gothic" panose="020B0502020202020204" pitchFamily="34" charset="0"/>
              </a:rPr>
            </a:br>
            <a:r>
              <a:rPr lang="en-AU" b="1">
                <a:latin typeface="Century Gothic" panose="020B0502020202020204" pitchFamily="34" charset="0"/>
              </a:rPr>
              <a:t>Decodable Readers</a:t>
            </a:r>
          </a:p>
        </p:txBody>
      </p:sp>
      <p:sp>
        <p:nvSpPr>
          <p:cNvPr id="4" name="Content Placeholder 3">
            <a:extLst>
              <a:ext uri="{FF2B5EF4-FFF2-40B4-BE49-F238E27FC236}">
                <a16:creationId xmlns:a16="http://schemas.microsoft.com/office/drawing/2014/main" id="{E3EEBCFA-AD59-1ACA-7B92-A262516A3609}"/>
              </a:ext>
            </a:extLst>
          </p:cNvPr>
          <p:cNvSpPr>
            <a:spLocks noGrp="1"/>
          </p:cNvSpPr>
          <p:nvPr>
            <p:ph idx="1"/>
          </p:nvPr>
        </p:nvSpPr>
        <p:spPr>
          <a:xfrm>
            <a:off x="838200" y="1825625"/>
            <a:ext cx="5138058" cy="4351338"/>
          </a:xfrm>
        </p:spPr>
        <p:txBody>
          <a:bodyPr vert="horz" lIns="91440" tIns="45720" rIns="91440" bIns="45720" rtlCol="0" anchor="t">
            <a:normAutofit/>
          </a:bodyPr>
          <a:lstStyle/>
          <a:p>
            <a:pPr marL="0" indent="0">
              <a:lnSpc>
                <a:spcPct val="100000"/>
              </a:lnSpc>
              <a:spcBef>
                <a:spcPts val="0"/>
              </a:spcBef>
              <a:buNone/>
            </a:pPr>
            <a:r>
              <a:rPr lang="en-AU" sz="1600" b="1">
                <a:latin typeface="Century Gothic"/>
                <a:ea typeface="+mn-lt"/>
                <a:cs typeface="+mn-lt"/>
              </a:rPr>
              <a:t>Reading at home</a:t>
            </a:r>
            <a:endParaRPr lang="en-AU" sz="1600">
              <a:latin typeface="Century Gothic"/>
              <a:ea typeface="+mn-lt"/>
              <a:cs typeface="+mn-lt"/>
            </a:endParaRPr>
          </a:p>
          <a:p>
            <a:pPr marL="0" indent="0">
              <a:lnSpc>
                <a:spcPct val="100000"/>
              </a:lnSpc>
              <a:spcBef>
                <a:spcPts val="0"/>
              </a:spcBef>
              <a:buNone/>
            </a:pPr>
            <a:r>
              <a:rPr lang="en-AU" sz="1600">
                <a:latin typeface="Century Gothic"/>
                <a:ea typeface="+mn-lt"/>
                <a:cs typeface="+mn-lt"/>
              </a:rPr>
              <a:t>Daily fluency practice includes: </a:t>
            </a:r>
          </a:p>
          <a:p>
            <a:pPr marL="278130" indent="-278130">
              <a:lnSpc>
                <a:spcPct val="100000"/>
              </a:lnSpc>
              <a:spcBef>
                <a:spcPts val="0"/>
              </a:spcBef>
              <a:buAutoNum type="arabicPeriod"/>
            </a:pPr>
            <a:r>
              <a:rPr lang="en-AU" sz="1600">
                <a:latin typeface="Century Gothic"/>
                <a:cs typeface="Arial"/>
              </a:rPr>
              <a:t>Your child will bring home a decodable reading text in their home reading folder that will focus on sounds they have already learnt to assist in improving their reading fluency.</a:t>
            </a:r>
          </a:p>
          <a:p>
            <a:pPr marL="278130" indent="-278130">
              <a:lnSpc>
                <a:spcPct val="100000"/>
              </a:lnSpc>
              <a:spcBef>
                <a:spcPts val="0"/>
              </a:spcBef>
              <a:buAutoNum type="arabicPeriod"/>
            </a:pPr>
            <a:r>
              <a:rPr lang="en-AU" sz="1600">
                <a:latin typeface="Century Gothic"/>
                <a:cs typeface="Arial"/>
              </a:rPr>
              <a:t>Read the text to your child during your first read to model what good reading fluency looks like. </a:t>
            </a:r>
          </a:p>
          <a:p>
            <a:pPr marL="278130" indent="-278130">
              <a:lnSpc>
                <a:spcPct val="100000"/>
              </a:lnSpc>
              <a:spcBef>
                <a:spcPts val="0"/>
              </a:spcBef>
              <a:buAutoNum type="arabicPeriod"/>
            </a:pPr>
            <a:r>
              <a:rPr lang="en-AU" sz="1600">
                <a:latin typeface="Century Gothic"/>
                <a:cs typeface="Arial"/>
              </a:rPr>
              <a:t>Over the week your child will read the same text at least five times. This will help your child focus on their reading fluency using PAVES. </a:t>
            </a:r>
            <a:endParaRPr lang="en-US" sz="1600">
              <a:latin typeface="Century Gothic"/>
              <a:cs typeface="Arial"/>
            </a:endParaRPr>
          </a:p>
          <a:p>
            <a:pPr marL="278130" indent="-278130">
              <a:lnSpc>
                <a:spcPct val="100000"/>
              </a:lnSpc>
              <a:spcBef>
                <a:spcPts val="0"/>
              </a:spcBef>
              <a:buAutoNum type="arabicPeriod"/>
            </a:pPr>
            <a:r>
              <a:rPr lang="en-AU" sz="1600">
                <a:latin typeface="Century Gothic"/>
                <a:cs typeface="Arial"/>
              </a:rPr>
              <a:t>Record each read in their reading diary.</a:t>
            </a:r>
          </a:p>
          <a:p>
            <a:pPr marL="278130" indent="-278130">
              <a:lnSpc>
                <a:spcPct val="100000"/>
              </a:lnSpc>
              <a:spcBef>
                <a:spcPts val="0"/>
              </a:spcBef>
              <a:buAutoNum type="arabicPeriod"/>
            </a:pPr>
            <a:r>
              <a:rPr lang="en-AU" sz="1600">
                <a:latin typeface="Century Gothic"/>
                <a:cs typeface="Arial"/>
              </a:rPr>
              <a:t>Engage in questioning and discussion before and after oral reading to build student knowledge about the text.</a:t>
            </a:r>
            <a:endParaRPr lang="en-GB" sz="3600">
              <a:latin typeface="Century Gothic"/>
            </a:endParaRPr>
          </a:p>
        </p:txBody>
      </p:sp>
      <p:pic>
        <p:nvPicPr>
          <p:cNvPr id="7" name="Picture 6" descr="A book with a picture of monkeys&#10;&#10;Description automatically generated with medium confidence">
            <a:extLst>
              <a:ext uri="{FF2B5EF4-FFF2-40B4-BE49-F238E27FC236}">
                <a16:creationId xmlns:a16="http://schemas.microsoft.com/office/drawing/2014/main" id="{40CD099A-3DBD-5C8D-B1D3-081D561C00AF}"/>
              </a:ext>
            </a:extLst>
          </p:cNvPr>
          <p:cNvPicPr>
            <a:picLocks noChangeAspect="1"/>
          </p:cNvPicPr>
          <p:nvPr/>
        </p:nvPicPr>
        <p:blipFill>
          <a:blip r:embed="rId3"/>
          <a:stretch>
            <a:fillRect/>
          </a:stretch>
        </p:blipFill>
        <p:spPr>
          <a:xfrm>
            <a:off x="6821192" y="1446267"/>
            <a:ext cx="2287085" cy="2622027"/>
          </a:xfrm>
          <a:prstGeom prst="rect">
            <a:avLst/>
          </a:prstGeom>
        </p:spPr>
      </p:pic>
      <p:pic>
        <p:nvPicPr>
          <p:cNvPr id="8" name="Picture 7" descr="A cover of a calendar&#10;&#10;Description automatically generated">
            <a:extLst>
              <a:ext uri="{FF2B5EF4-FFF2-40B4-BE49-F238E27FC236}">
                <a16:creationId xmlns:a16="http://schemas.microsoft.com/office/drawing/2014/main" id="{FD1B10E0-38C4-D52B-0772-D493BA124615}"/>
              </a:ext>
            </a:extLst>
          </p:cNvPr>
          <p:cNvPicPr>
            <a:picLocks noChangeAspect="1"/>
          </p:cNvPicPr>
          <p:nvPr/>
        </p:nvPicPr>
        <p:blipFill>
          <a:blip r:embed="rId4"/>
          <a:stretch>
            <a:fillRect/>
          </a:stretch>
        </p:blipFill>
        <p:spPr>
          <a:xfrm>
            <a:off x="9761282" y="1647016"/>
            <a:ext cx="1674591" cy="2354001"/>
          </a:xfrm>
          <a:prstGeom prst="rect">
            <a:avLst/>
          </a:prstGeom>
        </p:spPr>
      </p:pic>
      <p:pic>
        <p:nvPicPr>
          <p:cNvPr id="9" name="Picture 8" descr="Marbig A4 Doculope Document Wallet - Stationery">
            <a:extLst>
              <a:ext uri="{FF2B5EF4-FFF2-40B4-BE49-F238E27FC236}">
                <a16:creationId xmlns:a16="http://schemas.microsoft.com/office/drawing/2014/main" id="{35FB1599-F7C7-0D57-A032-0152E60E6303}"/>
              </a:ext>
            </a:extLst>
          </p:cNvPr>
          <p:cNvPicPr>
            <a:picLocks noChangeAspect="1"/>
          </p:cNvPicPr>
          <p:nvPr/>
        </p:nvPicPr>
        <p:blipFill>
          <a:blip r:embed="rId5"/>
          <a:stretch>
            <a:fillRect/>
          </a:stretch>
        </p:blipFill>
        <p:spPr>
          <a:xfrm>
            <a:off x="7878587" y="4066246"/>
            <a:ext cx="2876550" cy="2124075"/>
          </a:xfrm>
          <a:prstGeom prst="rect">
            <a:avLst/>
          </a:prstGeom>
        </p:spPr>
      </p:pic>
    </p:spTree>
    <p:extLst>
      <p:ext uri="{BB962C8B-B14F-4D97-AF65-F5344CB8AC3E}">
        <p14:creationId xmlns:p14="http://schemas.microsoft.com/office/powerpoint/2010/main" val="63922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6B7CE-7216-4231-AC79-2B1ADA0DCDE1}"/>
              </a:ext>
            </a:extLst>
          </p:cNvPr>
          <p:cNvSpPr>
            <a:spLocks noGrp="1"/>
          </p:cNvSpPr>
          <p:nvPr>
            <p:ph idx="1"/>
          </p:nvPr>
        </p:nvSpPr>
        <p:spPr>
          <a:xfrm>
            <a:off x="5751082" y="1450761"/>
            <a:ext cx="6154220" cy="3477410"/>
          </a:xfrm>
        </p:spPr>
        <p:txBody>
          <a:bodyPr>
            <a:normAutofit/>
          </a:bodyPr>
          <a:lstStyle/>
          <a:p>
            <a:r>
              <a:rPr lang="en-AU">
                <a:latin typeface="Century Gothic"/>
              </a:rPr>
              <a:t>It is an important goal for children to become accurate, efficient and fluent readers. </a:t>
            </a:r>
          </a:p>
          <a:p>
            <a:r>
              <a:rPr lang="en-AU">
                <a:latin typeface="Century Gothic"/>
              </a:rPr>
              <a:t>Decoding becomes easy and automatic</a:t>
            </a:r>
          </a:p>
          <a:p>
            <a:r>
              <a:rPr lang="en-AU">
                <a:latin typeface="Century Gothic"/>
              </a:rPr>
              <a:t>Frees up their attention to focus on the meaning  of the text</a:t>
            </a:r>
          </a:p>
          <a:p>
            <a:endParaRPr lang="en-AU">
              <a:latin typeface="Century Gothic"/>
            </a:endParaRPr>
          </a:p>
          <a:p>
            <a:endParaRPr lang="en-AU">
              <a:latin typeface="Century Gothic"/>
            </a:endParaRPr>
          </a:p>
          <a:p>
            <a:endParaRPr lang="en-AU">
              <a:latin typeface="Century Gothic"/>
            </a:endParaRPr>
          </a:p>
          <a:p>
            <a:endParaRPr lang="en-AU">
              <a:latin typeface="Century Gothic"/>
            </a:endParaRPr>
          </a:p>
        </p:txBody>
      </p:sp>
      <p:pic>
        <p:nvPicPr>
          <p:cNvPr id="4" name="Picture 3">
            <a:extLst>
              <a:ext uri="{FF2B5EF4-FFF2-40B4-BE49-F238E27FC236}">
                <a16:creationId xmlns:a16="http://schemas.microsoft.com/office/drawing/2014/main" id="{8BC75C18-093A-4F9B-84D8-E71299387018}"/>
              </a:ext>
            </a:extLst>
          </p:cNvPr>
          <p:cNvPicPr>
            <a:picLocks noChangeAspect="1"/>
          </p:cNvPicPr>
          <p:nvPr/>
        </p:nvPicPr>
        <p:blipFill>
          <a:blip r:embed="rId2"/>
          <a:stretch>
            <a:fillRect/>
          </a:stretch>
        </p:blipFill>
        <p:spPr>
          <a:xfrm>
            <a:off x="360177" y="1686110"/>
            <a:ext cx="5267401" cy="3005588"/>
          </a:xfrm>
          <a:prstGeom prst="rect">
            <a:avLst/>
          </a:prstGeom>
        </p:spPr>
      </p:pic>
      <p:sp>
        <p:nvSpPr>
          <p:cNvPr id="6" name="TextBox 5">
            <a:extLst>
              <a:ext uri="{FF2B5EF4-FFF2-40B4-BE49-F238E27FC236}">
                <a16:creationId xmlns:a16="http://schemas.microsoft.com/office/drawing/2014/main" id="{2D7D509B-2265-4F95-8AA7-82D7C3633C2D}"/>
              </a:ext>
            </a:extLst>
          </p:cNvPr>
          <p:cNvSpPr txBox="1"/>
          <p:nvPr/>
        </p:nvSpPr>
        <p:spPr>
          <a:xfrm>
            <a:off x="360177" y="4733056"/>
            <a:ext cx="10355769" cy="1452577"/>
          </a:xfrm>
          <a:prstGeom prst="rect">
            <a:avLst/>
          </a:prstGeom>
          <a:noFill/>
        </p:spPr>
        <p:txBody>
          <a:bodyPr wrap="square">
            <a:spAutoFit/>
          </a:bodyPr>
          <a:lstStyle/>
          <a:p>
            <a:pPr>
              <a:lnSpc>
                <a:spcPct val="107000"/>
              </a:lnSpc>
              <a:spcAft>
                <a:spcPts val="800"/>
              </a:spcAft>
            </a:pPr>
            <a:r>
              <a:rPr lang="en-AU" sz="2400">
                <a:solidFill>
                  <a:srgbClr val="000000"/>
                </a:solidFill>
                <a:latin typeface="Century Gothic"/>
                <a:ea typeface="Calibri" panose="020F0502020204030204" pitchFamily="34" charset="0"/>
                <a:cs typeface="Calibri" panose="020F0502020204030204" pitchFamily="34" charset="0"/>
              </a:rPr>
              <a:t>By the end of Year 1 – 60wpm</a:t>
            </a:r>
          </a:p>
          <a:p>
            <a:pPr>
              <a:lnSpc>
                <a:spcPct val="107000"/>
              </a:lnSpc>
              <a:spcAft>
                <a:spcPts val="800"/>
              </a:spcAft>
            </a:pPr>
            <a:r>
              <a:rPr lang="en-AU" sz="2400">
                <a:solidFill>
                  <a:srgbClr val="000000"/>
                </a:solidFill>
                <a:latin typeface="Century Gothic"/>
                <a:ea typeface="Calibri" panose="020F0502020204030204" pitchFamily="34" charset="0"/>
                <a:cs typeface="Calibri" panose="020F0502020204030204" pitchFamily="34" charset="0"/>
              </a:rPr>
              <a:t>By the end of Year 2 – 90/100wpm </a:t>
            </a:r>
          </a:p>
          <a:p>
            <a:pPr>
              <a:lnSpc>
                <a:spcPct val="107000"/>
              </a:lnSpc>
              <a:spcAft>
                <a:spcPts val="800"/>
              </a:spcAft>
            </a:pPr>
            <a:r>
              <a:rPr lang="en-AU" sz="2400">
                <a:solidFill>
                  <a:srgbClr val="000000"/>
                </a:solidFill>
                <a:latin typeface="Century Gothic"/>
                <a:ea typeface="Calibri" panose="020F0502020204030204" pitchFamily="34" charset="0"/>
                <a:cs typeface="Calibri" panose="020F0502020204030204" pitchFamily="34" charset="0"/>
              </a:rPr>
              <a:t>In Years 3, 4, 5 &amp; 6 110-120+ wpm (with less than 3 errors)</a:t>
            </a:r>
            <a:endParaRPr lang="en-AU" sz="2400">
              <a:solidFill>
                <a:srgbClr val="000000"/>
              </a:solidFill>
              <a:effectLst/>
              <a:latin typeface="Century Gothic"/>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89E9684E-D337-8EFA-AA57-A3C0601DD4A0}"/>
              </a:ext>
            </a:extLst>
          </p:cNvPr>
          <p:cNvSpPr txBox="1">
            <a:spLocks/>
          </p:cNvSpPr>
          <p:nvPr/>
        </p:nvSpPr>
        <p:spPr>
          <a:xfrm>
            <a:off x="990600" y="3977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a:latin typeface="Century Gothic" panose="020B0502020202020204" pitchFamily="34" charset="0"/>
              </a:rPr>
              <a:t>Year 2 – 6</a:t>
            </a:r>
            <a:br>
              <a:rPr lang="en-AU" b="1">
                <a:latin typeface="Century Gothic" panose="020B0502020202020204" pitchFamily="34" charset="0"/>
              </a:rPr>
            </a:br>
            <a:r>
              <a:rPr lang="en-AU" b="1">
                <a:latin typeface="Century Gothic" panose="020B0502020202020204" pitchFamily="34" charset="0"/>
              </a:rPr>
              <a:t>Fluency Texts</a:t>
            </a:r>
          </a:p>
        </p:txBody>
      </p:sp>
      <p:sp>
        <p:nvSpPr>
          <p:cNvPr id="2" name="TextBox 1">
            <a:extLst>
              <a:ext uri="{FF2B5EF4-FFF2-40B4-BE49-F238E27FC236}">
                <a16:creationId xmlns:a16="http://schemas.microsoft.com/office/drawing/2014/main" id="{9FB222CF-D025-F401-193B-96B733C8C804}"/>
              </a:ext>
            </a:extLst>
          </p:cNvPr>
          <p:cNvSpPr txBox="1"/>
          <p:nvPr/>
        </p:nvSpPr>
        <p:spPr>
          <a:xfrm>
            <a:off x="8919411" y="6235195"/>
            <a:ext cx="3272590" cy="461665"/>
          </a:xfrm>
          <a:prstGeom prst="rect">
            <a:avLst/>
          </a:prstGeom>
          <a:noFill/>
        </p:spPr>
        <p:txBody>
          <a:bodyPr wrap="square" rtlCol="0">
            <a:spAutoFit/>
          </a:bodyPr>
          <a:lstStyle/>
          <a:p>
            <a:r>
              <a:rPr lang="en-AU" sz="1200" b="0" dirty="0">
                <a:solidFill>
                  <a:srgbClr val="000000"/>
                </a:solidFill>
                <a:effectLst/>
                <a:latin typeface="Segoe UI" panose="020B0502040204020203" pitchFamily="34" charset="0"/>
              </a:rPr>
              <a:t>Reading Science in Schools (</a:t>
            </a:r>
            <a:r>
              <a:rPr lang="en-AU" sz="1200" b="0" dirty="0" err="1">
                <a:solidFill>
                  <a:srgbClr val="000000"/>
                </a:solidFill>
                <a:effectLst/>
                <a:latin typeface="Segoe UI" panose="020B0502040204020203" pitchFamily="34" charset="0"/>
              </a:rPr>
              <a:t>RSiS</a:t>
            </a:r>
            <a:r>
              <a:rPr lang="en-AU" sz="1200" b="0" dirty="0">
                <a:solidFill>
                  <a:srgbClr val="000000"/>
                </a:solidFill>
                <a:effectLst/>
                <a:latin typeface="Segoe UI" panose="020B0502040204020203" pitchFamily="34" charset="0"/>
              </a:rPr>
              <a:t>)</a:t>
            </a:r>
          </a:p>
          <a:p>
            <a:r>
              <a:rPr lang="en-AU" sz="1200" dirty="0">
                <a:hlinkClick r:id="rId3"/>
              </a:rPr>
              <a:t>Reading Science in Schools (squarespace.com)</a:t>
            </a:r>
            <a:endParaRPr lang="en-AU" sz="1200" dirty="0"/>
          </a:p>
        </p:txBody>
      </p:sp>
    </p:spTree>
    <p:extLst>
      <p:ext uri="{BB962C8B-B14F-4D97-AF65-F5344CB8AC3E}">
        <p14:creationId xmlns:p14="http://schemas.microsoft.com/office/powerpoint/2010/main" val="1012614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background with black text&#10;&#10;Description automatically generated">
            <a:extLst>
              <a:ext uri="{FF2B5EF4-FFF2-40B4-BE49-F238E27FC236}">
                <a16:creationId xmlns:a16="http://schemas.microsoft.com/office/drawing/2014/main" id="{A28C0495-1AF8-0086-E658-A8BB6D7A428D}"/>
              </a:ext>
            </a:extLst>
          </p:cNvPr>
          <p:cNvPicPr>
            <a:picLocks noGrp="1" noChangeAspect="1"/>
          </p:cNvPicPr>
          <p:nvPr>
            <p:ph idx="1"/>
          </p:nvPr>
        </p:nvPicPr>
        <p:blipFill>
          <a:blip r:embed="rId3"/>
          <a:stretch>
            <a:fillRect/>
          </a:stretch>
        </p:blipFill>
        <p:spPr>
          <a:xfrm>
            <a:off x="3960105" y="461551"/>
            <a:ext cx="4409501" cy="6216497"/>
          </a:xfrm>
          <a:ln>
            <a:solidFill>
              <a:schemeClr val="tx1"/>
            </a:solidFill>
          </a:ln>
        </p:spPr>
      </p:pic>
    </p:spTree>
    <p:extLst>
      <p:ext uri="{BB962C8B-B14F-4D97-AF65-F5344CB8AC3E}">
        <p14:creationId xmlns:p14="http://schemas.microsoft.com/office/powerpoint/2010/main" val="2596454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29A9F-FEA4-0DB9-5867-5343AFCBCAEF}"/>
              </a:ext>
            </a:extLst>
          </p:cNvPr>
          <p:cNvSpPr>
            <a:spLocks noGrp="1"/>
          </p:cNvSpPr>
          <p:nvPr>
            <p:ph type="title"/>
          </p:nvPr>
        </p:nvSpPr>
        <p:spPr/>
        <p:txBody>
          <a:bodyPr/>
          <a:lstStyle/>
          <a:p>
            <a:r>
              <a:rPr lang="en-AU" b="1">
                <a:latin typeface="Century Gothic" panose="020B0502020202020204" pitchFamily="34" charset="0"/>
              </a:rPr>
              <a:t>Year 2 – 6</a:t>
            </a:r>
            <a:br>
              <a:rPr lang="en-AU" b="1">
                <a:latin typeface="Century Gothic" panose="020B0502020202020204" pitchFamily="34" charset="0"/>
              </a:rPr>
            </a:br>
            <a:r>
              <a:rPr lang="en-AU" b="1">
                <a:latin typeface="Century Gothic" panose="020B0502020202020204" pitchFamily="34" charset="0"/>
              </a:rPr>
              <a:t>Fluency Texts</a:t>
            </a:r>
          </a:p>
        </p:txBody>
      </p:sp>
      <p:sp>
        <p:nvSpPr>
          <p:cNvPr id="3" name="Content Placeholder 2">
            <a:extLst>
              <a:ext uri="{FF2B5EF4-FFF2-40B4-BE49-F238E27FC236}">
                <a16:creationId xmlns:a16="http://schemas.microsoft.com/office/drawing/2014/main" id="{03FCA456-E8D7-0676-ECF3-924EF7D4BC25}"/>
              </a:ext>
            </a:extLst>
          </p:cNvPr>
          <p:cNvSpPr>
            <a:spLocks noGrp="1"/>
          </p:cNvSpPr>
          <p:nvPr>
            <p:ph idx="1"/>
          </p:nvPr>
        </p:nvSpPr>
        <p:spPr>
          <a:xfrm>
            <a:off x="838200" y="1825625"/>
            <a:ext cx="6769866" cy="4351338"/>
          </a:xfrm>
        </p:spPr>
        <p:txBody>
          <a:bodyPr vert="horz" lIns="91440" tIns="45720" rIns="91440" bIns="45720" rtlCol="0" anchor="t">
            <a:normAutofit/>
          </a:bodyPr>
          <a:lstStyle/>
          <a:p>
            <a:r>
              <a:rPr lang="en-AU" sz="2000">
                <a:latin typeface="Century Gothic"/>
                <a:ea typeface="+mn-lt"/>
                <a:cs typeface="+mn-lt"/>
              </a:rPr>
              <a:t>Include all types of genres, topics, fiction and non fiction. Newspapers, podcasts, vlogs &amp; blogs.</a:t>
            </a:r>
          </a:p>
          <a:p>
            <a:r>
              <a:rPr lang="en-AU" sz="2000">
                <a:latin typeface="Century Gothic"/>
                <a:ea typeface="+mn-lt"/>
                <a:cs typeface="+mn-lt"/>
              </a:rPr>
              <a:t>Include materials related to science, health, mathematics, history, geography, music, art, drama, dance, languages, and other cultures.</a:t>
            </a:r>
            <a:endParaRPr lang="en-AU" sz="2000">
              <a:latin typeface="Century Gothic"/>
              <a:ea typeface="Calibri"/>
              <a:cs typeface="Calibri"/>
            </a:endParaRPr>
          </a:p>
        </p:txBody>
      </p:sp>
      <p:pic>
        <p:nvPicPr>
          <p:cNvPr id="4" name="Picture 3" descr="A close up of text&#10;&#10;Description automatically generated">
            <a:extLst>
              <a:ext uri="{FF2B5EF4-FFF2-40B4-BE49-F238E27FC236}">
                <a16:creationId xmlns:a16="http://schemas.microsoft.com/office/drawing/2014/main" id="{AA0CD3CC-CCF2-845F-7FEC-81E2C50FDF6F}"/>
              </a:ext>
            </a:extLst>
          </p:cNvPr>
          <p:cNvPicPr>
            <a:picLocks noChangeAspect="1"/>
          </p:cNvPicPr>
          <p:nvPr/>
        </p:nvPicPr>
        <p:blipFill>
          <a:blip r:embed="rId2"/>
          <a:stretch>
            <a:fillRect/>
          </a:stretch>
        </p:blipFill>
        <p:spPr>
          <a:xfrm>
            <a:off x="476250" y="4096011"/>
            <a:ext cx="5143500" cy="2590800"/>
          </a:xfrm>
          <a:prstGeom prst="rect">
            <a:avLst/>
          </a:prstGeom>
        </p:spPr>
      </p:pic>
      <p:pic>
        <p:nvPicPr>
          <p:cNvPr id="5" name="Picture 4" descr="A white paper with black text&#10;&#10;Description automatically generated">
            <a:extLst>
              <a:ext uri="{FF2B5EF4-FFF2-40B4-BE49-F238E27FC236}">
                <a16:creationId xmlns:a16="http://schemas.microsoft.com/office/drawing/2014/main" id="{967E3B3F-D192-D0ED-E4A9-9573110C7FA9}"/>
              </a:ext>
            </a:extLst>
          </p:cNvPr>
          <p:cNvPicPr>
            <a:picLocks noChangeAspect="1"/>
          </p:cNvPicPr>
          <p:nvPr/>
        </p:nvPicPr>
        <p:blipFill>
          <a:blip r:embed="rId3"/>
          <a:stretch>
            <a:fillRect/>
          </a:stretch>
        </p:blipFill>
        <p:spPr>
          <a:xfrm>
            <a:off x="6312400" y="4005719"/>
            <a:ext cx="5057775" cy="2667000"/>
          </a:xfrm>
          <a:prstGeom prst="rect">
            <a:avLst/>
          </a:prstGeom>
        </p:spPr>
      </p:pic>
      <p:pic>
        <p:nvPicPr>
          <p:cNvPr id="6" name="Picture 5" descr="A white paper with black text&#10;&#10;Description automatically generated">
            <a:extLst>
              <a:ext uri="{FF2B5EF4-FFF2-40B4-BE49-F238E27FC236}">
                <a16:creationId xmlns:a16="http://schemas.microsoft.com/office/drawing/2014/main" id="{76217A15-1EFA-B547-0FC9-B6113C6C127F}"/>
              </a:ext>
            </a:extLst>
          </p:cNvPr>
          <p:cNvPicPr>
            <a:picLocks noChangeAspect="1"/>
          </p:cNvPicPr>
          <p:nvPr/>
        </p:nvPicPr>
        <p:blipFill>
          <a:blip r:embed="rId4"/>
          <a:stretch>
            <a:fillRect/>
          </a:stretch>
        </p:blipFill>
        <p:spPr>
          <a:xfrm>
            <a:off x="7615295" y="274216"/>
            <a:ext cx="2543290" cy="3628796"/>
          </a:xfrm>
          <a:prstGeom prst="rect">
            <a:avLst/>
          </a:prstGeom>
        </p:spPr>
      </p:pic>
    </p:spTree>
    <p:extLst>
      <p:ext uri="{BB962C8B-B14F-4D97-AF65-F5344CB8AC3E}">
        <p14:creationId xmlns:p14="http://schemas.microsoft.com/office/powerpoint/2010/main" val="1388711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D909D-A87F-A552-36DF-4E8DD778D616}"/>
              </a:ext>
            </a:extLst>
          </p:cNvPr>
          <p:cNvSpPr>
            <a:spLocks noGrp="1"/>
          </p:cNvSpPr>
          <p:nvPr>
            <p:ph type="title"/>
          </p:nvPr>
        </p:nvSpPr>
        <p:spPr/>
        <p:txBody>
          <a:bodyPr/>
          <a:lstStyle/>
          <a:p>
            <a:r>
              <a:rPr lang="en-GB" b="1">
                <a:latin typeface="Century Gothic"/>
                <a:ea typeface="Calibri Light"/>
                <a:cs typeface="Calibri Light"/>
              </a:rPr>
              <a:t>Recording Sheet</a:t>
            </a:r>
            <a:endParaRPr lang="en-GB">
              <a:latin typeface="Century Gothic"/>
            </a:endParaRPr>
          </a:p>
        </p:txBody>
      </p:sp>
      <p:pic>
        <p:nvPicPr>
          <p:cNvPr id="8" name="Content Placeholder 7" descr="A chart with an owl reading a book&#10;&#10;Description automatically generated">
            <a:extLst>
              <a:ext uri="{FF2B5EF4-FFF2-40B4-BE49-F238E27FC236}">
                <a16:creationId xmlns:a16="http://schemas.microsoft.com/office/drawing/2014/main" id="{86D53DF2-FAE5-C31E-D644-5AE825DA1D03}"/>
              </a:ext>
            </a:extLst>
          </p:cNvPr>
          <p:cNvPicPr>
            <a:picLocks noGrp="1" noChangeAspect="1"/>
          </p:cNvPicPr>
          <p:nvPr>
            <p:ph idx="1"/>
          </p:nvPr>
        </p:nvPicPr>
        <p:blipFill>
          <a:blip r:embed="rId2"/>
          <a:stretch>
            <a:fillRect/>
          </a:stretch>
        </p:blipFill>
        <p:spPr>
          <a:xfrm>
            <a:off x="4180781" y="1372500"/>
            <a:ext cx="7104834" cy="4987085"/>
          </a:xfrm>
        </p:spPr>
      </p:pic>
      <p:sp>
        <p:nvSpPr>
          <p:cNvPr id="3" name="Rectangle 2">
            <a:extLst>
              <a:ext uri="{FF2B5EF4-FFF2-40B4-BE49-F238E27FC236}">
                <a16:creationId xmlns:a16="http://schemas.microsoft.com/office/drawing/2014/main" id="{65D09DFD-3DE9-CDC4-65F9-EF566D2C5CA3}"/>
              </a:ext>
            </a:extLst>
          </p:cNvPr>
          <p:cNvSpPr/>
          <p:nvPr/>
        </p:nvSpPr>
        <p:spPr>
          <a:xfrm>
            <a:off x="4201293" y="1457571"/>
            <a:ext cx="1418896" cy="867103"/>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cover of a calendar&#10;&#10;Description automatically generated">
            <a:extLst>
              <a:ext uri="{FF2B5EF4-FFF2-40B4-BE49-F238E27FC236}">
                <a16:creationId xmlns:a16="http://schemas.microsoft.com/office/drawing/2014/main" id="{B21EE3E6-11DD-29EF-1D33-B81B69B839B1}"/>
              </a:ext>
            </a:extLst>
          </p:cNvPr>
          <p:cNvPicPr>
            <a:picLocks noChangeAspect="1"/>
          </p:cNvPicPr>
          <p:nvPr/>
        </p:nvPicPr>
        <p:blipFill>
          <a:blip r:embed="rId3"/>
          <a:stretch>
            <a:fillRect/>
          </a:stretch>
        </p:blipFill>
        <p:spPr>
          <a:xfrm>
            <a:off x="1090234" y="3274030"/>
            <a:ext cx="1798865" cy="2559655"/>
          </a:xfrm>
          <a:prstGeom prst="rect">
            <a:avLst/>
          </a:prstGeom>
        </p:spPr>
      </p:pic>
      <p:sp>
        <p:nvSpPr>
          <p:cNvPr id="7" name="Title 1">
            <a:extLst>
              <a:ext uri="{FF2B5EF4-FFF2-40B4-BE49-F238E27FC236}">
                <a16:creationId xmlns:a16="http://schemas.microsoft.com/office/drawing/2014/main" id="{73793E43-6C01-8CB3-8D7C-EFEF6EFB27FC}"/>
              </a:ext>
            </a:extLst>
          </p:cNvPr>
          <p:cNvSpPr txBox="1">
            <a:spLocks/>
          </p:cNvSpPr>
          <p:nvPr/>
        </p:nvSpPr>
        <p:spPr>
          <a:xfrm>
            <a:off x="1063172" y="2464858"/>
            <a:ext cx="22182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a:latin typeface="Century Gothic"/>
                <a:ea typeface="Calibri Light"/>
                <a:cs typeface="Calibri Light"/>
              </a:rPr>
              <a:t>Student Diary</a:t>
            </a:r>
            <a:endParaRPr lang="en-GB" sz="2400">
              <a:latin typeface="Century Gothic"/>
            </a:endParaRPr>
          </a:p>
        </p:txBody>
      </p:sp>
      <p:pic>
        <p:nvPicPr>
          <p:cNvPr id="9" name="Content Placeholder 3" descr="A white background with black text&#10;&#10;Description automatically generated">
            <a:extLst>
              <a:ext uri="{FF2B5EF4-FFF2-40B4-BE49-F238E27FC236}">
                <a16:creationId xmlns:a16="http://schemas.microsoft.com/office/drawing/2014/main" id="{7C860308-8307-2CAC-7C13-5DE5A422EFB9}"/>
              </a:ext>
            </a:extLst>
          </p:cNvPr>
          <p:cNvPicPr>
            <a:picLocks noChangeAspect="1"/>
          </p:cNvPicPr>
          <p:nvPr/>
        </p:nvPicPr>
        <p:blipFill>
          <a:blip r:embed="rId4"/>
          <a:stretch>
            <a:fillRect/>
          </a:stretch>
        </p:blipFill>
        <p:spPr>
          <a:xfrm>
            <a:off x="9372374" y="2960730"/>
            <a:ext cx="2665164" cy="3756064"/>
          </a:xfrm>
          <a:prstGeom prst="rect">
            <a:avLst/>
          </a:prstGeom>
          <a:ln>
            <a:solidFill>
              <a:schemeClr val="tx1"/>
            </a:solidFill>
          </a:ln>
        </p:spPr>
      </p:pic>
    </p:spTree>
    <p:extLst>
      <p:ext uri="{BB962C8B-B14F-4D97-AF65-F5344CB8AC3E}">
        <p14:creationId xmlns:p14="http://schemas.microsoft.com/office/powerpoint/2010/main" val="3413054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per with text on it&#10;&#10;Description automatically generated">
            <a:extLst>
              <a:ext uri="{FF2B5EF4-FFF2-40B4-BE49-F238E27FC236}">
                <a16:creationId xmlns:a16="http://schemas.microsoft.com/office/drawing/2014/main" id="{C3F99B3E-5AE2-D901-D407-9700E114A51E}"/>
              </a:ext>
            </a:extLst>
          </p:cNvPr>
          <p:cNvPicPr>
            <a:picLocks noChangeAspect="1"/>
          </p:cNvPicPr>
          <p:nvPr/>
        </p:nvPicPr>
        <p:blipFill>
          <a:blip r:embed="rId3"/>
          <a:stretch>
            <a:fillRect/>
          </a:stretch>
        </p:blipFill>
        <p:spPr>
          <a:xfrm>
            <a:off x="156152" y="1862253"/>
            <a:ext cx="2736522" cy="3923991"/>
          </a:xfrm>
          <a:prstGeom prst="rect">
            <a:avLst/>
          </a:prstGeom>
        </p:spPr>
      </p:pic>
      <p:pic>
        <p:nvPicPr>
          <p:cNvPr id="6" name="Picture 5" descr="A white text on a white background&#10;&#10;Description automatically generated">
            <a:extLst>
              <a:ext uri="{FF2B5EF4-FFF2-40B4-BE49-F238E27FC236}">
                <a16:creationId xmlns:a16="http://schemas.microsoft.com/office/drawing/2014/main" id="{4A76640A-80C0-CEA1-CEDC-38BC52C3E02A}"/>
              </a:ext>
            </a:extLst>
          </p:cNvPr>
          <p:cNvPicPr>
            <a:picLocks noChangeAspect="1"/>
          </p:cNvPicPr>
          <p:nvPr/>
        </p:nvPicPr>
        <p:blipFill>
          <a:blip r:embed="rId4"/>
          <a:stretch>
            <a:fillRect/>
          </a:stretch>
        </p:blipFill>
        <p:spPr>
          <a:xfrm>
            <a:off x="3289846" y="1248053"/>
            <a:ext cx="5913501" cy="2046708"/>
          </a:xfrm>
          <a:prstGeom prst="rect">
            <a:avLst/>
          </a:prstGeom>
        </p:spPr>
      </p:pic>
      <p:sp>
        <p:nvSpPr>
          <p:cNvPr id="7" name="Rectangle 6">
            <a:extLst>
              <a:ext uri="{FF2B5EF4-FFF2-40B4-BE49-F238E27FC236}">
                <a16:creationId xmlns:a16="http://schemas.microsoft.com/office/drawing/2014/main" id="{6B3C297E-1882-44B5-EECD-8459D03DA6C6}"/>
              </a:ext>
            </a:extLst>
          </p:cNvPr>
          <p:cNvSpPr/>
          <p:nvPr/>
        </p:nvSpPr>
        <p:spPr>
          <a:xfrm>
            <a:off x="158595" y="3938444"/>
            <a:ext cx="2750634" cy="892097"/>
          </a:xfrm>
          <a:prstGeom prst="rect">
            <a:avLst/>
          </a:prstGeom>
          <a:noFill/>
          <a:ln w="57150">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A9CC420B-71BD-DF5B-D835-4F51D1FA7034}"/>
              </a:ext>
            </a:extLst>
          </p:cNvPr>
          <p:cNvSpPr/>
          <p:nvPr/>
        </p:nvSpPr>
        <p:spPr>
          <a:xfrm>
            <a:off x="3102448" y="1058886"/>
            <a:ext cx="5849433" cy="2286981"/>
          </a:xfrm>
          <a:prstGeom prst="rect">
            <a:avLst/>
          </a:prstGeom>
          <a:noFill/>
          <a:ln w="57150">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4F407CD1-71EE-9B2C-F1A3-6BD066AE5D64}"/>
              </a:ext>
            </a:extLst>
          </p:cNvPr>
          <p:cNvCxnSpPr/>
          <p:nvPr/>
        </p:nvCxnSpPr>
        <p:spPr>
          <a:xfrm flipV="1">
            <a:off x="2346000" y="3231091"/>
            <a:ext cx="685800" cy="57573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A white background with black text&#10;&#10;Description automatically generated">
            <a:extLst>
              <a:ext uri="{FF2B5EF4-FFF2-40B4-BE49-F238E27FC236}">
                <a16:creationId xmlns:a16="http://schemas.microsoft.com/office/drawing/2014/main" id="{74EFB9A5-34F7-C407-ED5A-0D7B61207CFE}"/>
              </a:ext>
            </a:extLst>
          </p:cNvPr>
          <p:cNvPicPr>
            <a:picLocks noChangeAspect="1"/>
          </p:cNvPicPr>
          <p:nvPr/>
        </p:nvPicPr>
        <p:blipFill>
          <a:blip r:embed="rId5"/>
          <a:stretch>
            <a:fillRect/>
          </a:stretch>
        </p:blipFill>
        <p:spPr>
          <a:xfrm>
            <a:off x="9201678" y="1958445"/>
            <a:ext cx="2797177" cy="3965577"/>
          </a:xfrm>
          <a:prstGeom prst="rect">
            <a:avLst/>
          </a:prstGeom>
        </p:spPr>
      </p:pic>
      <p:sp>
        <p:nvSpPr>
          <p:cNvPr id="2" name="Title 1">
            <a:extLst>
              <a:ext uri="{FF2B5EF4-FFF2-40B4-BE49-F238E27FC236}">
                <a16:creationId xmlns:a16="http://schemas.microsoft.com/office/drawing/2014/main" id="{3CA89938-3921-CA65-6AD3-2B64773729CB}"/>
              </a:ext>
            </a:extLst>
          </p:cNvPr>
          <p:cNvSpPr>
            <a:spLocks noGrp="1"/>
          </p:cNvSpPr>
          <p:nvPr/>
        </p:nvSpPr>
        <p:spPr>
          <a:xfrm>
            <a:off x="839788" y="111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Century Gothic"/>
                <a:ea typeface="Calibri Light"/>
                <a:cs typeface="Calibri Light"/>
              </a:rPr>
              <a:t>Home Reading Folder</a:t>
            </a:r>
            <a:endParaRPr lang="en-GB" b="1">
              <a:latin typeface="Century Gothic"/>
              <a:cs typeface="Calibri Light"/>
            </a:endParaRPr>
          </a:p>
        </p:txBody>
      </p:sp>
      <p:pic>
        <p:nvPicPr>
          <p:cNvPr id="3" name="Picture 2" descr="1 A4 Document Wallet - Clear">
            <a:extLst>
              <a:ext uri="{FF2B5EF4-FFF2-40B4-BE49-F238E27FC236}">
                <a16:creationId xmlns:a16="http://schemas.microsoft.com/office/drawing/2014/main" id="{6694D4A5-1A58-C9D5-C784-3431D51CCA10}"/>
              </a:ext>
            </a:extLst>
          </p:cNvPr>
          <p:cNvPicPr>
            <a:picLocks noChangeAspect="1"/>
          </p:cNvPicPr>
          <p:nvPr/>
        </p:nvPicPr>
        <p:blipFill>
          <a:blip r:embed="rId6"/>
          <a:stretch>
            <a:fillRect/>
          </a:stretch>
        </p:blipFill>
        <p:spPr>
          <a:xfrm>
            <a:off x="4714020" y="4768264"/>
            <a:ext cx="2685805" cy="1879111"/>
          </a:xfrm>
          <a:prstGeom prst="rect">
            <a:avLst/>
          </a:prstGeom>
        </p:spPr>
      </p:pic>
      <p:pic>
        <p:nvPicPr>
          <p:cNvPr id="9" name="Picture 8" descr="A white paper with black text&#10;&#10;Description automatically generated">
            <a:extLst>
              <a:ext uri="{FF2B5EF4-FFF2-40B4-BE49-F238E27FC236}">
                <a16:creationId xmlns:a16="http://schemas.microsoft.com/office/drawing/2014/main" id="{ED5B74A5-82CD-D5B9-CBA4-E59CE037DE69}"/>
              </a:ext>
            </a:extLst>
          </p:cNvPr>
          <p:cNvPicPr>
            <a:picLocks noChangeAspect="1"/>
          </p:cNvPicPr>
          <p:nvPr/>
        </p:nvPicPr>
        <p:blipFill>
          <a:blip r:embed="rId7"/>
          <a:stretch>
            <a:fillRect/>
          </a:stretch>
        </p:blipFill>
        <p:spPr>
          <a:xfrm>
            <a:off x="3210413" y="4812567"/>
            <a:ext cx="1357435" cy="1903779"/>
          </a:xfrm>
          <a:prstGeom prst="rect">
            <a:avLst/>
          </a:prstGeom>
        </p:spPr>
      </p:pic>
      <p:pic>
        <p:nvPicPr>
          <p:cNvPr id="10" name="Picture 9" descr="A paper with text on it&#10;&#10;Description automatically generated">
            <a:extLst>
              <a:ext uri="{FF2B5EF4-FFF2-40B4-BE49-F238E27FC236}">
                <a16:creationId xmlns:a16="http://schemas.microsoft.com/office/drawing/2014/main" id="{7E9BF884-50A0-9F6E-9F8B-D2313B733DDB}"/>
              </a:ext>
            </a:extLst>
          </p:cNvPr>
          <p:cNvPicPr>
            <a:picLocks noChangeAspect="1"/>
          </p:cNvPicPr>
          <p:nvPr/>
        </p:nvPicPr>
        <p:blipFill>
          <a:blip r:embed="rId8"/>
          <a:stretch>
            <a:fillRect/>
          </a:stretch>
        </p:blipFill>
        <p:spPr>
          <a:xfrm>
            <a:off x="3890596" y="4965211"/>
            <a:ext cx="1378195" cy="1925761"/>
          </a:xfrm>
          <a:prstGeom prst="rect">
            <a:avLst/>
          </a:prstGeom>
        </p:spPr>
      </p:pic>
      <p:pic>
        <p:nvPicPr>
          <p:cNvPr id="11" name="Picture 10" descr="A cover of a calendar&#10;&#10;Description automatically generated">
            <a:extLst>
              <a:ext uri="{FF2B5EF4-FFF2-40B4-BE49-F238E27FC236}">
                <a16:creationId xmlns:a16="http://schemas.microsoft.com/office/drawing/2014/main" id="{99F684BB-5A7D-1E67-A477-DB8D8374E931}"/>
              </a:ext>
            </a:extLst>
          </p:cNvPr>
          <p:cNvPicPr>
            <a:picLocks noChangeAspect="1"/>
          </p:cNvPicPr>
          <p:nvPr/>
        </p:nvPicPr>
        <p:blipFill>
          <a:blip r:embed="rId9"/>
          <a:stretch>
            <a:fillRect/>
          </a:stretch>
        </p:blipFill>
        <p:spPr>
          <a:xfrm>
            <a:off x="6610106" y="4109183"/>
            <a:ext cx="1485900" cy="2114550"/>
          </a:xfrm>
          <a:prstGeom prst="rect">
            <a:avLst/>
          </a:prstGeom>
        </p:spPr>
      </p:pic>
      <p:pic>
        <p:nvPicPr>
          <p:cNvPr id="13" name="Picture 12" descr="A chart with an owl reading a book&#10;&#10;Description automatically generated">
            <a:extLst>
              <a:ext uri="{FF2B5EF4-FFF2-40B4-BE49-F238E27FC236}">
                <a16:creationId xmlns:a16="http://schemas.microsoft.com/office/drawing/2014/main" id="{B5A0C633-7F50-195E-DA44-B30792260139}"/>
              </a:ext>
            </a:extLst>
          </p:cNvPr>
          <p:cNvPicPr>
            <a:picLocks noChangeAspect="1"/>
          </p:cNvPicPr>
          <p:nvPr/>
        </p:nvPicPr>
        <p:blipFill>
          <a:blip r:embed="rId10"/>
          <a:stretch>
            <a:fillRect/>
          </a:stretch>
        </p:blipFill>
        <p:spPr>
          <a:xfrm>
            <a:off x="7094904" y="4437673"/>
            <a:ext cx="1876425" cy="1333500"/>
          </a:xfrm>
          <a:prstGeom prst="rect">
            <a:avLst/>
          </a:prstGeom>
        </p:spPr>
      </p:pic>
      <p:sp>
        <p:nvSpPr>
          <p:cNvPr id="14" name="TextBox 13">
            <a:extLst>
              <a:ext uri="{FF2B5EF4-FFF2-40B4-BE49-F238E27FC236}">
                <a16:creationId xmlns:a16="http://schemas.microsoft.com/office/drawing/2014/main" id="{71D97632-E9CE-2AE3-008A-750C3E0ACE80}"/>
              </a:ext>
            </a:extLst>
          </p:cNvPr>
          <p:cNvSpPr txBox="1"/>
          <p:nvPr/>
        </p:nvSpPr>
        <p:spPr>
          <a:xfrm>
            <a:off x="3106851" y="3430294"/>
            <a:ext cx="5324347" cy="13737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dirty="0">
                <a:solidFill>
                  <a:srgbClr val="191919"/>
                </a:solidFill>
                <a:ea typeface="+mn-lt"/>
                <a:cs typeface="+mn-lt"/>
              </a:rPr>
              <a:t>Students will get: </a:t>
            </a:r>
            <a:endParaRPr lang="en-US" dirty="0">
              <a:ea typeface="+mn-lt"/>
              <a:cs typeface="+mn-lt"/>
            </a:endParaRPr>
          </a:p>
          <a:p>
            <a:pPr marL="514350" lvl="1" indent="-285750">
              <a:lnSpc>
                <a:spcPct val="90000"/>
              </a:lnSpc>
              <a:spcBef>
                <a:spcPts val="500"/>
              </a:spcBef>
              <a:buFont typeface="Arial"/>
              <a:buChar char="•"/>
            </a:pPr>
            <a:r>
              <a:rPr lang="en-GB" sz="1400" dirty="0">
                <a:solidFill>
                  <a:srgbClr val="191919"/>
                </a:solidFill>
                <a:latin typeface="Arial"/>
                <a:cs typeface="Arial"/>
              </a:rPr>
              <a:t>Fluency text</a:t>
            </a:r>
          </a:p>
          <a:p>
            <a:pPr marL="514350" lvl="1" indent="-285750">
              <a:lnSpc>
                <a:spcPct val="90000"/>
              </a:lnSpc>
              <a:spcBef>
                <a:spcPts val="500"/>
              </a:spcBef>
              <a:buFont typeface="Arial"/>
              <a:buChar char="•"/>
            </a:pPr>
            <a:r>
              <a:rPr lang="en-GB" sz="1400" dirty="0">
                <a:solidFill>
                  <a:srgbClr val="191919"/>
                </a:solidFill>
                <a:latin typeface="Arial"/>
                <a:cs typeface="Arial"/>
              </a:rPr>
              <a:t>Reading owl recording sheet</a:t>
            </a:r>
            <a:endParaRPr lang="en-US" sz="1400" dirty="0">
              <a:latin typeface="Arial"/>
              <a:cs typeface="Arial"/>
            </a:endParaRPr>
          </a:p>
          <a:p>
            <a:pPr marL="514350" lvl="1" indent="-285750">
              <a:lnSpc>
                <a:spcPct val="90000"/>
              </a:lnSpc>
              <a:spcBef>
                <a:spcPts val="500"/>
              </a:spcBef>
              <a:buFont typeface="Arial"/>
              <a:buChar char="•"/>
            </a:pPr>
            <a:r>
              <a:rPr lang="en-GB" sz="1400" dirty="0">
                <a:solidFill>
                  <a:srgbClr val="191919"/>
                </a:solidFill>
                <a:latin typeface="Arial"/>
                <a:cs typeface="Arial"/>
              </a:rPr>
              <a:t>Parent letter with steps and PAVES</a:t>
            </a:r>
          </a:p>
          <a:p>
            <a:pPr marL="514350" lvl="1" indent="-285750">
              <a:lnSpc>
                <a:spcPct val="90000"/>
              </a:lnSpc>
              <a:spcBef>
                <a:spcPts val="500"/>
              </a:spcBef>
              <a:buFont typeface="Arial"/>
              <a:buChar char="•"/>
            </a:pPr>
            <a:r>
              <a:rPr lang="en-GB" sz="1400" dirty="0">
                <a:solidFill>
                  <a:srgbClr val="191919"/>
                </a:solidFill>
                <a:latin typeface="Arial"/>
                <a:cs typeface="Arial"/>
              </a:rPr>
              <a:t>Student diary</a:t>
            </a:r>
          </a:p>
        </p:txBody>
      </p:sp>
    </p:spTree>
    <p:extLst>
      <p:ext uri="{BB962C8B-B14F-4D97-AF65-F5344CB8AC3E}">
        <p14:creationId xmlns:p14="http://schemas.microsoft.com/office/powerpoint/2010/main" val="2714691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16961-EB0E-4E2A-A542-C78CE890C7D4}"/>
              </a:ext>
            </a:extLst>
          </p:cNvPr>
          <p:cNvSpPr>
            <a:spLocks noGrp="1"/>
          </p:cNvSpPr>
          <p:nvPr>
            <p:ph type="title"/>
          </p:nvPr>
        </p:nvSpPr>
        <p:spPr>
          <a:xfrm>
            <a:off x="3791164" y="347478"/>
            <a:ext cx="7952198" cy="1325563"/>
          </a:xfrm>
        </p:spPr>
        <p:txBody>
          <a:bodyPr>
            <a:normAutofit/>
          </a:bodyPr>
          <a:lstStyle/>
          <a:p>
            <a:pPr algn="ctr"/>
            <a:r>
              <a:rPr lang="en-AU" b="1">
                <a:solidFill>
                  <a:srgbClr val="000000"/>
                </a:solidFill>
                <a:latin typeface="Century Gothic"/>
              </a:rPr>
              <a:t>Why should I read with and to my child at home?</a:t>
            </a:r>
          </a:p>
        </p:txBody>
      </p:sp>
      <p:pic>
        <p:nvPicPr>
          <p:cNvPr id="4" name="Content Placeholder 3">
            <a:extLst>
              <a:ext uri="{FF2B5EF4-FFF2-40B4-BE49-F238E27FC236}">
                <a16:creationId xmlns:a16="http://schemas.microsoft.com/office/drawing/2014/main" id="{693431A6-576B-4820-9844-B177DEA02C59}"/>
              </a:ext>
            </a:extLst>
          </p:cNvPr>
          <p:cNvPicPr>
            <a:picLocks noGrp="1" noChangeAspect="1"/>
          </p:cNvPicPr>
          <p:nvPr>
            <p:ph idx="1"/>
          </p:nvPr>
        </p:nvPicPr>
        <p:blipFill>
          <a:blip r:embed="rId2"/>
          <a:stretch>
            <a:fillRect/>
          </a:stretch>
        </p:blipFill>
        <p:spPr>
          <a:xfrm>
            <a:off x="187842" y="365125"/>
            <a:ext cx="3226086" cy="5697132"/>
          </a:xfrm>
          <a:prstGeom prst="rect">
            <a:avLst/>
          </a:prstGeom>
        </p:spPr>
      </p:pic>
      <p:sp>
        <p:nvSpPr>
          <p:cNvPr id="6" name="TextBox 5">
            <a:extLst>
              <a:ext uri="{FF2B5EF4-FFF2-40B4-BE49-F238E27FC236}">
                <a16:creationId xmlns:a16="http://schemas.microsoft.com/office/drawing/2014/main" id="{383931C8-0315-41C5-B822-9D99C35A60EF}"/>
              </a:ext>
            </a:extLst>
          </p:cNvPr>
          <p:cNvSpPr txBox="1"/>
          <p:nvPr/>
        </p:nvSpPr>
        <p:spPr>
          <a:xfrm>
            <a:off x="3667875" y="1982911"/>
            <a:ext cx="8260422" cy="4431983"/>
          </a:xfrm>
          <a:prstGeom prst="rect">
            <a:avLst/>
          </a:prstGeom>
          <a:noFill/>
        </p:spPr>
        <p:txBody>
          <a:bodyPr wrap="square" rtlCol="0">
            <a:spAutoFit/>
          </a:bodyPr>
          <a:lstStyle/>
          <a:p>
            <a:pPr marL="285750" indent="-285750">
              <a:buFont typeface="Arial" panose="020B0604020202020204" pitchFamily="34" charset="0"/>
              <a:buChar char="•"/>
            </a:pPr>
            <a:r>
              <a:rPr lang="en-AU" sz="2400">
                <a:latin typeface="Century Gothic"/>
              </a:rPr>
              <a:t>Research shows that reading aloud to your child is the single most important thing you can do to prepare your child for reading and learning</a:t>
            </a:r>
          </a:p>
          <a:p>
            <a:pPr marL="285750" indent="-285750">
              <a:buFont typeface="Arial" panose="020B0604020202020204" pitchFamily="34" charset="0"/>
              <a:buChar char="•"/>
            </a:pPr>
            <a:r>
              <a:rPr lang="en-AU" sz="2400">
                <a:latin typeface="Century Gothic"/>
              </a:rPr>
              <a:t>Models what good reading sounds like</a:t>
            </a:r>
          </a:p>
          <a:p>
            <a:pPr marL="285750" indent="-285750">
              <a:buFont typeface="Arial" panose="020B0604020202020204" pitchFamily="34" charset="0"/>
              <a:buChar char="•"/>
            </a:pPr>
            <a:r>
              <a:rPr lang="en-AU" sz="2400">
                <a:latin typeface="Century Gothic"/>
              </a:rPr>
              <a:t>Nurtures a love of reading of good quality literature</a:t>
            </a:r>
          </a:p>
          <a:p>
            <a:pPr marL="285750" indent="-285750">
              <a:buFont typeface="Arial" panose="020B0604020202020204" pitchFamily="34" charset="0"/>
              <a:buChar char="•"/>
            </a:pPr>
            <a:r>
              <a:rPr lang="en-AU" sz="2400">
                <a:latin typeface="Century Gothic"/>
              </a:rPr>
              <a:t>Strengthens bonds with your child</a:t>
            </a:r>
          </a:p>
          <a:p>
            <a:pPr marL="285750" indent="-285750">
              <a:buFont typeface="Arial" panose="020B0604020202020204" pitchFamily="34" charset="0"/>
              <a:buChar char="•"/>
            </a:pPr>
            <a:r>
              <a:rPr lang="en-AU" sz="2400">
                <a:latin typeface="Century Gothic"/>
              </a:rPr>
              <a:t>Develops oral language through discussion</a:t>
            </a:r>
          </a:p>
          <a:p>
            <a:pPr marL="285750" indent="-285750">
              <a:buFont typeface="Arial" panose="020B0604020202020204" pitchFamily="34" charset="0"/>
              <a:buChar char="•"/>
            </a:pPr>
            <a:r>
              <a:rPr lang="en-AU" sz="2400">
                <a:latin typeface="Century Gothic"/>
              </a:rPr>
              <a:t>Builds background knowledge and understanding through factual texts</a:t>
            </a:r>
          </a:p>
          <a:p>
            <a:pPr marL="285750" indent="-285750">
              <a:buFont typeface="Arial" panose="020B0604020202020204" pitchFamily="34" charset="0"/>
              <a:buChar char="•"/>
            </a:pPr>
            <a:r>
              <a:rPr lang="en-AU" sz="2400">
                <a:latin typeface="Century Gothic"/>
              </a:rPr>
              <a:t>Expands their vocabulary</a:t>
            </a:r>
          </a:p>
          <a:p>
            <a:pPr marL="285750" indent="-285750">
              <a:buFont typeface="Arial" panose="020B0604020202020204" pitchFamily="34" charset="0"/>
              <a:buChar char="•"/>
            </a:pPr>
            <a:r>
              <a:rPr lang="en-AU" sz="2400">
                <a:latin typeface="Century Gothic"/>
              </a:rPr>
              <a:t>Learn more about interests and hobbies </a:t>
            </a:r>
          </a:p>
          <a:p>
            <a:pPr marL="285750" indent="-285750">
              <a:buFont typeface="Arial" panose="020B0604020202020204" pitchFamily="34" charset="0"/>
              <a:buChar char="•"/>
            </a:pPr>
            <a:endParaRPr lang="en-AU">
              <a:latin typeface="Century Gothic"/>
            </a:endParaRPr>
          </a:p>
        </p:txBody>
      </p:sp>
    </p:spTree>
    <p:extLst>
      <p:ext uri="{BB962C8B-B14F-4D97-AF65-F5344CB8AC3E}">
        <p14:creationId xmlns:p14="http://schemas.microsoft.com/office/powerpoint/2010/main" val="3732402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08E3-0C91-5E07-6534-25F22CED9596}"/>
              </a:ext>
            </a:extLst>
          </p:cNvPr>
          <p:cNvSpPr>
            <a:spLocks noGrp="1"/>
          </p:cNvSpPr>
          <p:nvPr>
            <p:ph type="title"/>
          </p:nvPr>
        </p:nvSpPr>
        <p:spPr/>
        <p:txBody>
          <a:bodyPr/>
          <a:lstStyle/>
          <a:p>
            <a:r>
              <a:rPr lang="en-GB" b="1" dirty="0">
                <a:latin typeface="Century Gothic"/>
                <a:ea typeface="Calibri Light"/>
                <a:cs typeface="Calibri Light"/>
              </a:rPr>
              <a:t>Extending Fluent Readers</a:t>
            </a:r>
            <a:endParaRPr lang="en-GB" b="1" dirty="0">
              <a:latin typeface="Century Gothic"/>
            </a:endParaRPr>
          </a:p>
        </p:txBody>
      </p:sp>
      <p:sp>
        <p:nvSpPr>
          <p:cNvPr id="3" name="Content Placeholder 2">
            <a:extLst>
              <a:ext uri="{FF2B5EF4-FFF2-40B4-BE49-F238E27FC236}">
                <a16:creationId xmlns:a16="http://schemas.microsoft.com/office/drawing/2014/main" id="{420D0406-2D74-BCCF-07D5-4E55877DD8CF}"/>
              </a:ext>
            </a:extLst>
          </p:cNvPr>
          <p:cNvSpPr>
            <a:spLocks noGrp="1"/>
          </p:cNvSpPr>
          <p:nvPr>
            <p:ph idx="1"/>
          </p:nvPr>
        </p:nvSpPr>
        <p:spPr>
          <a:xfrm>
            <a:off x="838200" y="1825625"/>
            <a:ext cx="5668179" cy="4351338"/>
          </a:xfrm>
        </p:spPr>
        <p:txBody>
          <a:bodyPr vert="horz" lIns="91440" tIns="45720" rIns="91440" bIns="45720" rtlCol="0" anchor="t">
            <a:normAutofit/>
          </a:bodyPr>
          <a:lstStyle/>
          <a:p>
            <a:pPr marL="0" indent="0">
              <a:buNone/>
            </a:pPr>
            <a:r>
              <a:rPr lang="en-GB" dirty="0">
                <a:ea typeface="Calibri" panose="020F0502020204030204"/>
                <a:cs typeface="Calibri" panose="020F0502020204030204"/>
              </a:rPr>
              <a:t>Look at ways to extend fluent readers by looking at the language comprehension strands.</a:t>
            </a:r>
            <a:endParaRPr lang="en-US" dirty="0"/>
          </a:p>
          <a:p>
            <a:r>
              <a:rPr lang="en-GB" b="1" dirty="0">
                <a:ea typeface="Calibri" panose="020F0502020204030204"/>
                <a:cs typeface="Calibri" panose="020F0502020204030204"/>
              </a:rPr>
              <a:t>Vocabulary </a:t>
            </a:r>
            <a:r>
              <a:rPr lang="en-GB" dirty="0">
                <a:ea typeface="Calibri" panose="020F0502020204030204"/>
                <a:cs typeface="Calibri" panose="020F0502020204030204"/>
              </a:rPr>
              <a:t>– build their knowledge of words, their meaning and word structures.</a:t>
            </a:r>
            <a:endParaRPr lang="en-GB">
              <a:ea typeface="Calibri" panose="020F0502020204030204"/>
              <a:cs typeface="Calibri" panose="020F0502020204030204"/>
            </a:endParaRPr>
          </a:p>
          <a:p>
            <a:r>
              <a:rPr lang="en-GB" b="1" dirty="0">
                <a:ea typeface="Calibri" panose="020F0502020204030204"/>
                <a:cs typeface="Calibri" panose="020F0502020204030204"/>
              </a:rPr>
              <a:t>Comprehension</a:t>
            </a:r>
            <a:r>
              <a:rPr lang="en-GB" dirty="0">
                <a:ea typeface="Calibri" panose="020F0502020204030204"/>
                <a:cs typeface="Calibri" panose="020F0502020204030204"/>
              </a:rPr>
              <a:t> - </a:t>
            </a:r>
            <a:r>
              <a:rPr lang="en-GB" dirty="0">
                <a:latin typeface="Calibri"/>
                <a:ea typeface="Calibri" panose="020F0502020204030204"/>
                <a:cs typeface="Calibri"/>
              </a:rPr>
              <a:t>Discuss and interpret concepts, themes and ideas in texts. Build on background knowledge.</a:t>
            </a:r>
          </a:p>
          <a:p>
            <a:endParaRPr lang="en-GB" dirty="0">
              <a:ea typeface="Calibri" panose="020F0502020204030204"/>
              <a:cs typeface="Calibri" panose="020F0502020204030204"/>
            </a:endParaRPr>
          </a:p>
          <a:p>
            <a:endParaRPr lang="en-GB" dirty="0">
              <a:ea typeface="Calibri" panose="020F0502020204030204"/>
              <a:cs typeface="Calibri" panose="020F0502020204030204"/>
            </a:endParaRPr>
          </a:p>
          <a:p>
            <a:pPr marL="0" indent="0">
              <a:buNone/>
            </a:pPr>
            <a:endParaRPr lang="en-GB" dirty="0">
              <a:ea typeface="Calibri" panose="020F0502020204030204"/>
              <a:cs typeface="Calibri" panose="020F0502020204030204"/>
            </a:endParaRPr>
          </a:p>
        </p:txBody>
      </p:sp>
      <p:pic>
        <p:nvPicPr>
          <p:cNvPr id="5" name="Picture 2" descr="Scarborough's Reading Rope | Really Great Reading">
            <a:extLst>
              <a:ext uri="{FF2B5EF4-FFF2-40B4-BE49-F238E27FC236}">
                <a16:creationId xmlns:a16="http://schemas.microsoft.com/office/drawing/2014/main" id="{4B3230AB-3B39-0B89-EFB3-16251C015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781" y="1582981"/>
            <a:ext cx="4833730" cy="4825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16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23B6-8741-EF9E-ABBC-C7CCEDF827B0}"/>
              </a:ext>
            </a:extLst>
          </p:cNvPr>
          <p:cNvSpPr>
            <a:spLocks noGrp="1"/>
          </p:cNvSpPr>
          <p:nvPr>
            <p:ph type="title"/>
          </p:nvPr>
        </p:nvSpPr>
        <p:spPr/>
        <p:txBody>
          <a:bodyPr/>
          <a:lstStyle/>
          <a:p>
            <a:r>
              <a:rPr lang="en-US" b="1" dirty="0">
                <a:latin typeface="Century Gothic"/>
                <a:ea typeface="Calibri Light"/>
                <a:cs typeface="Calibri Light"/>
              </a:rPr>
              <a:t>Parent Support in Classrooms</a:t>
            </a:r>
          </a:p>
        </p:txBody>
      </p:sp>
      <p:sp>
        <p:nvSpPr>
          <p:cNvPr id="3" name="Content Placeholder 2">
            <a:extLst>
              <a:ext uri="{FF2B5EF4-FFF2-40B4-BE49-F238E27FC236}">
                <a16:creationId xmlns:a16="http://schemas.microsoft.com/office/drawing/2014/main" id="{0D41B74A-B0BE-A687-0FCA-5407C8727D7A}"/>
              </a:ext>
            </a:extLst>
          </p:cNvPr>
          <p:cNvSpPr>
            <a:spLocks noGrp="1"/>
          </p:cNvSpPr>
          <p:nvPr>
            <p:ph idx="1"/>
          </p:nvPr>
        </p:nvSpPr>
        <p:spPr/>
        <p:txBody>
          <a:bodyPr vert="horz" lIns="91440" tIns="45720" rIns="91440" bIns="45720" rtlCol="0" anchor="t">
            <a:normAutofit/>
          </a:bodyPr>
          <a:lstStyle/>
          <a:p>
            <a:pPr marL="0" indent="0">
              <a:buNone/>
            </a:pPr>
            <a:r>
              <a:rPr lang="en-US" sz="3200" dirty="0">
                <a:latin typeface="Century Gothic"/>
                <a:ea typeface="Calibri" panose="020F0502020204030204"/>
                <a:cs typeface="Calibri" panose="020F0502020204030204"/>
              </a:rPr>
              <a:t>We would love to have you support our students in the classroom with reading. If you are available to read with students, please let the classroom teacher know.</a:t>
            </a:r>
            <a:endParaRPr lang="en-US" sz="3200" dirty="0">
              <a:latin typeface="Century Gothic"/>
            </a:endParaRPr>
          </a:p>
        </p:txBody>
      </p:sp>
    </p:spTree>
    <p:extLst>
      <p:ext uri="{BB962C8B-B14F-4D97-AF65-F5344CB8AC3E}">
        <p14:creationId xmlns:p14="http://schemas.microsoft.com/office/powerpoint/2010/main" val="2194780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580FC-73DE-0F94-876C-873C893C65CD}"/>
              </a:ext>
            </a:extLst>
          </p:cNvPr>
          <p:cNvSpPr>
            <a:spLocks noGrp="1"/>
          </p:cNvSpPr>
          <p:nvPr>
            <p:ph type="title"/>
          </p:nvPr>
        </p:nvSpPr>
        <p:spPr/>
        <p:txBody>
          <a:bodyPr>
            <a:normAutofit/>
          </a:bodyPr>
          <a:lstStyle/>
          <a:p>
            <a:r>
              <a:rPr lang="en-AU" sz="4000" b="1" dirty="0">
                <a:latin typeface="Century Gothic" panose="020B0502020202020204" pitchFamily="34" charset="0"/>
              </a:rPr>
              <a:t>Research – How do children learn to read?</a:t>
            </a:r>
          </a:p>
        </p:txBody>
      </p:sp>
      <p:sp>
        <p:nvSpPr>
          <p:cNvPr id="3" name="Content Placeholder 2">
            <a:extLst>
              <a:ext uri="{FF2B5EF4-FFF2-40B4-BE49-F238E27FC236}">
                <a16:creationId xmlns:a16="http://schemas.microsoft.com/office/drawing/2014/main" id="{48048EB0-E6A1-5B5E-1549-32317BC481F7}"/>
              </a:ext>
            </a:extLst>
          </p:cNvPr>
          <p:cNvSpPr>
            <a:spLocks noGrp="1"/>
          </p:cNvSpPr>
          <p:nvPr>
            <p:ph idx="1"/>
          </p:nvPr>
        </p:nvSpPr>
        <p:spPr>
          <a:xfrm>
            <a:off x="768626" y="1573626"/>
            <a:ext cx="5681870" cy="4351338"/>
          </a:xfrm>
        </p:spPr>
        <p:txBody>
          <a:bodyPr vert="horz" lIns="91440" tIns="45720" rIns="91440" bIns="45720" rtlCol="0" anchor="t">
            <a:normAutofit/>
          </a:bodyPr>
          <a:lstStyle/>
          <a:p>
            <a:r>
              <a:rPr lang="en-AU" sz="2000" dirty="0">
                <a:latin typeface="Century Gothic"/>
                <a:ea typeface="+mn-lt"/>
                <a:cs typeface="+mn-lt"/>
              </a:rPr>
              <a:t>Scarborough’s Reading Rope characterises reading comprehension as two essential components—word recognition and language comprehension</a:t>
            </a:r>
          </a:p>
          <a:p>
            <a:endParaRPr lang="en-AU" sz="1600" dirty="0">
              <a:latin typeface="Calibri"/>
              <a:ea typeface="Calibri"/>
              <a:cs typeface="Calibri"/>
            </a:endParaRPr>
          </a:p>
          <a:p>
            <a:endParaRPr lang="en-AU" sz="1600" dirty="0">
              <a:latin typeface="Calibri"/>
              <a:ea typeface="Calibri"/>
              <a:cs typeface="Calibri"/>
            </a:endParaRPr>
          </a:p>
        </p:txBody>
      </p:sp>
      <p:pic>
        <p:nvPicPr>
          <p:cNvPr id="1026" name="Picture 2" descr="Scarborough's Reading Rope | Really Great Reading">
            <a:extLst>
              <a:ext uri="{FF2B5EF4-FFF2-40B4-BE49-F238E27FC236}">
                <a16:creationId xmlns:a16="http://schemas.microsoft.com/office/drawing/2014/main" id="{43E0EDF5-CA21-FC4B-10D3-A15348492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0070" y="1426909"/>
            <a:ext cx="4833730" cy="48258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green sign with white text&#10;&#10;Description automatically generated">
            <a:extLst>
              <a:ext uri="{FF2B5EF4-FFF2-40B4-BE49-F238E27FC236}">
                <a16:creationId xmlns:a16="http://schemas.microsoft.com/office/drawing/2014/main" id="{A6E712B1-B106-5899-3639-70D6A0587DA8}"/>
              </a:ext>
            </a:extLst>
          </p:cNvPr>
          <p:cNvPicPr>
            <a:picLocks noChangeAspect="1"/>
          </p:cNvPicPr>
          <p:nvPr/>
        </p:nvPicPr>
        <p:blipFill>
          <a:blip r:embed="rId4"/>
          <a:stretch>
            <a:fillRect/>
          </a:stretch>
        </p:blipFill>
        <p:spPr>
          <a:xfrm>
            <a:off x="644430" y="3822674"/>
            <a:ext cx="5449793" cy="1046185"/>
          </a:xfrm>
          <a:prstGeom prst="rect">
            <a:avLst/>
          </a:prstGeom>
        </p:spPr>
      </p:pic>
    </p:spTree>
    <p:extLst>
      <p:ext uri="{BB962C8B-B14F-4D97-AF65-F5344CB8AC3E}">
        <p14:creationId xmlns:p14="http://schemas.microsoft.com/office/powerpoint/2010/main" val="977683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580FC-73DE-0F94-876C-873C893C65CD}"/>
              </a:ext>
            </a:extLst>
          </p:cNvPr>
          <p:cNvSpPr>
            <a:spLocks noGrp="1"/>
          </p:cNvSpPr>
          <p:nvPr>
            <p:ph type="title"/>
          </p:nvPr>
        </p:nvSpPr>
        <p:spPr/>
        <p:txBody>
          <a:bodyPr/>
          <a:lstStyle/>
          <a:p>
            <a:r>
              <a:rPr lang="en-AU" sz="4400" b="1" dirty="0">
                <a:latin typeface="Century Gothic" panose="020B0502020202020204" pitchFamily="34" charset="0"/>
              </a:rPr>
              <a:t>Research – How do children learn to read?</a:t>
            </a:r>
            <a:endParaRPr lang="en-AU" b="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48048EB0-E6A1-5B5E-1549-32317BC481F7}"/>
              </a:ext>
            </a:extLst>
          </p:cNvPr>
          <p:cNvSpPr>
            <a:spLocks noGrp="1"/>
          </p:cNvSpPr>
          <p:nvPr>
            <p:ph idx="1"/>
          </p:nvPr>
        </p:nvSpPr>
        <p:spPr>
          <a:xfrm>
            <a:off x="768626" y="1961146"/>
            <a:ext cx="5681870" cy="3963817"/>
          </a:xfrm>
        </p:spPr>
        <p:txBody>
          <a:bodyPr vert="horz" lIns="91440" tIns="45720" rIns="91440" bIns="45720" rtlCol="0" anchor="t">
            <a:normAutofit/>
          </a:bodyPr>
          <a:lstStyle/>
          <a:p>
            <a:pPr marL="0" indent="0">
              <a:buNone/>
            </a:pPr>
            <a:r>
              <a:rPr lang="en-AU" sz="2000" b="1" dirty="0">
                <a:latin typeface="Century Gothic"/>
                <a:ea typeface="+mn-lt"/>
                <a:cs typeface="+mn-lt"/>
              </a:rPr>
              <a:t>Word recognition</a:t>
            </a:r>
            <a:endParaRPr lang="en-US" sz="2000" b="1" dirty="0">
              <a:latin typeface="Century Gothic"/>
            </a:endParaRPr>
          </a:p>
          <a:p>
            <a:pPr marL="0" indent="0">
              <a:buNone/>
            </a:pPr>
            <a:r>
              <a:rPr lang="en-AU" sz="2000" u="sng" dirty="0">
                <a:latin typeface="Century Gothic"/>
                <a:ea typeface="+mn-lt"/>
                <a:cs typeface="+mn-lt"/>
              </a:rPr>
              <a:t>Phonological awareness</a:t>
            </a:r>
            <a:r>
              <a:rPr lang="en-AU" sz="2000" dirty="0">
                <a:latin typeface="Century Gothic"/>
                <a:ea typeface="+mn-lt"/>
                <a:cs typeface="+mn-lt"/>
              </a:rPr>
              <a:t> (working toward phoneme level, or phonemic awareness)</a:t>
            </a:r>
          </a:p>
          <a:p>
            <a:pPr marL="0" indent="0">
              <a:buNone/>
            </a:pPr>
            <a:r>
              <a:rPr lang="en-AU" sz="2000" u="sng" dirty="0">
                <a:latin typeface="Century Gothic"/>
                <a:ea typeface="+mn-lt"/>
                <a:cs typeface="+mn-lt"/>
              </a:rPr>
              <a:t>Decoding</a:t>
            </a:r>
            <a:r>
              <a:rPr lang="en-AU" sz="2000" dirty="0">
                <a:latin typeface="Century Gothic"/>
                <a:ea typeface="+mn-lt"/>
                <a:cs typeface="+mn-lt"/>
              </a:rPr>
              <a:t> (phonics and advanced decoding skills)</a:t>
            </a:r>
          </a:p>
          <a:p>
            <a:pPr marL="0" indent="0">
              <a:buNone/>
            </a:pPr>
            <a:r>
              <a:rPr lang="en-AU" sz="2000" u="sng" dirty="0">
                <a:latin typeface="Century Gothic"/>
                <a:ea typeface="+mn-lt"/>
                <a:cs typeface="+mn-lt"/>
              </a:rPr>
              <a:t>Sight recognition</a:t>
            </a:r>
            <a:r>
              <a:rPr lang="en-AU" sz="2000" dirty="0">
                <a:latin typeface="Century Gothic"/>
                <a:ea typeface="+mn-lt"/>
                <a:cs typeface="+mn-lt"/>
              </a:rPr>
              <a:t> (building reading automaticity and fluency</a:t>
            </a:r>
          </a:p>
          <a:p>
            <a:pPr marL="0" indent="0">
              <a:buNone/>
            </a:pPr>
            <a:endParaRPr lang="en-AU" sz="2000" dirty="0">
              <a:latin typeface="Century Gothic"/>
              <a:ea typeface="+mn-lt"/>
              <a:cs typeface="+mn-lt"/>
            </a:endParaRPr>
          </a:p>
          <a:p>
            <a:pPr marL="0" indent="0">
              <a:buNone/>
            </a:pPr>
            <a:r>
              <a:rPr lang="en-AU" sz="2000" dirty="0">
                <a:latin typeface="Century Gothic"/>
                <a:ea typeface="Calibri"/>
                <a:cs typeface="Calibri"/>
              </a:rPr>
              <a:t>These strands work together as the reader becomes accurate, fluent, and increasingly automatic with repetition and practice.</a:t>
            </a:r>
          </a:p>
        </p:txBody>
      </p:sp>
      <p:pic>
        <p:nvPicPr>
          <p:cNvPr id="1026" name="Picture 2" descr="Scarborough's Reading Rope | Really Great Reading">
            <a:extLst>
              <a:ext uri="{FF2B5EF4-FFF2-40B4-BE49-F238E27FC236}">
                <a16:creationId xmlns:a16="http://schemas.microsoft.com/office/drawing/2014/main" id="{43E0EDF5-CA21-FC4B-10D3-A15348492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6756" y="1552831"/>
            <a:ext cx="4357044"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6312B3A-0380-466E-A62D-06B319F4693E}"/>
              </a:ext>
            </a:extLst>
          </p:cNvPr>
          <p:cNvSpPr/>
          <p:nvPr/>
        </p:nvSpPr>
        <p:spPr>
          <a:xfrm>
            <a:off x="6882063" y="3982453"/>
            <a:ext cx="5142038" cy="1687342"/>
          </a:xfrm>
          <a:prstGeom prst="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56669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580FC-73DE-0F94-876C-873C893C65CD}"/>
              </a:ext>
            </a:extLst>
          </p:cNvPr>
          <p:cNvSpPr>
            <a:spLocks noGrp="1"/>
          </p:cNvSpPr>
          <p:nvPr>
            <p:ph type="title"/>
          </p:nvPr>
        </p:nvSpPr>
        <p:spPr/>
        <p:txBody>
          <a:bodyPr/>
          <a:lstStyle/>
          <a:p>
            <a:r>
              <a:rPr lang="en-AU" sz="4400" b="1" dirty="0">
                <a:latin typeface="Century Gothic" panose="020B0502020202020204" pitchFamily="34" charset="0"/>
              </a:rPr>
              <a:t>Research – How do children learn to read?</a:t>
            </a:r>
            <a:endParaRPr lang="en-AU" b="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48048EB0-E6A1-5B5E-1549-32317BC481F7}"/>
              </a:ext>
            </a:extLst>
          </p:cNvPr>
          <p:cNvSpPr>
            <a:spLocks noGrp="1"/>
          </p:cNvSpPr>
          <p:nvPr>
            <p:ph idx="1"/>
          </p:nvPr>
        </p:nvSpPr>
        <p:spPr>
          <a:xfrm>
            <a:off x="768626" y="1705978"/>
            <a:ext cx="5681870" cy="4351338"/>
          </a:xfrm>
        </p:spPr>
        <p:txBody>
          <a:bodyPr vert="horz" lIns="91440" tIns="45720" rIns="91440" bIns="45720" rtlCol="0" anchor="t">
            <a:normAutofit/>
          </a:bodyPr>
          <a:lstStyle/>
          <a:p>
            <a:pPr marL="0" indent="0">
              <a:buNone/>
            </a:pPr>
            <a:r>
              <a:rPr lang="en-AU" sz="2000" b="1" dirty="0">
                <a:latin typeface="Century Gothic"/>
                <a:ea typeface="Calibri"/>
                <a:cs typeface="Calibri"/>
              </a:rPr>
              <a:t>Language Comprehension</a:t>
            </a:r>
          </a:p>
          <a:p>
            <a:pPr marL="0" indent="0">
              <a:buNone/>
            </a:pPr>
            <a:r>
              <a:rPr lang="en-AU" sz="2000" u="sng" dirty="0">
                <a:latin typeface="Century Gothic"/>
                <a:ea typeface="+mn-lt"/>
                <a:cs typeface="+mn-lt"/>
              </a:rPr>
              <a:t>Background knowledge</a:t>
            </a:r>
            <a:r>
              <a:rPr lang="en-AU" sz="2000" dirty="0">
                <a:latin typeface="Century Gothic"/>
                <a:ea typeface="+mn-lt"/>
                <a:cs typeface="+mn-lt"/>
              </a:rPr>
              <a:t> (content and conceptual understandings) </a:t>
            </a:r>
          </a:p>
          <a:p>
            <a:pPr marL="0" indent="0">
              <a:buNone/>
            </a:pPr>
            <a:r>
              <a:rPr lang="en-AU" sz="2000" u="sng" dirty="0">
                <a:latin typeface="Century Gothic"/>
                <a:ea typeface="+mn-lt"/>
                <a:cs typeface="+mn-lt"/>
              </a:rPr>
              <a:t>Vocabulary</a:t>
            </a:r>
            <a:r>
              <a:rPr lang="en-AU" sz="2000" dirty="0">
                <a:latin typeface="Century Gothic"/>
                <a:ea typeface="+mn-lt"/>
                <a:cs typeface="+mn-lt"/>
              </a:rPr>
              <a:t> (breadth, depth, and relationships among words) </a:t>
            </a:r>
          </a:p>
          <a:p>
            <a:pPr marL="0" indent="0">
              <a:buNone/>
            </a:pPr>
            <a:r>
              <a:rPr lang="en-AU" sz="2000" u="sng" dirty="0">
                <a:latin typeface="Century Gothic"/>
                <a:ea typeface="+mn-lt"/>
                <a:cs typeface="+mn-lt"/>
              </a:rPr>
              <a:t>Language structures</a:t>
            </a:r>
            <a:r>
              <a:rPr lang="en-AU" sz="2000" dirty="0">
                <a:latin typeface="Century Gothic"/>
                <a:ea typeface="+mn-lt"/>
                <a:cs typeface="+mn-lt"/>
              </a:rPr>
              <a:t> (understanding and use of a variety of grammatical structures, sentence types, etc.)</a:t>
            </a:r>
          </a:p>
          <a:p>
            <a:pPr marL="0" indent="0">
              <a:buNone/>
            </a:pPr>
            <a:r>
              <a:rPr lang="en-AU" sz="2000" u="sng" dirty="0">
                <a:latin typeface="Century Gothic"/>
                <a:ea typeface="+mn-lt"/>
                <a:cs typeface="+mn-lt"/>
              </a:rPr>
              <a:t>Verbal reasoning</a:t>
            </a:r>
            <a:r>
              <a:rPr lang="en-AU" sz="2000" dirty="0">
                <a:latin typeface="Century Gothic"/>
                <a:ea typeface="+mn-lt"/>
                <a:cs typeface="+mn-lt"/>
              </a:rPr>
              <a:t> (inference, logical arguments, literary devices, etc.) </a:t>
            </a:r>
          </a:p>
          <a:p>
            <a:pPr marL="0" indent="0">
              <a:buNone/>
            </a:pPr>
            <a:r>
              <a:rPr lang="en-AU" sz="2000" u="sng" dirty="0">
                <a:latin typeface="Century Gothic"/>
                <a:ea typeface="+mn-lt"/>
                <a:cs typeface="+mn-lt"/>
              </a:rPr>
              <a:t>Literacy knowledge</a:t>
            </a:r>
            <a:r>
              <a:rPr lang="en-AU" sz="2000" dirty="0">
                <a:latin typeface="Century Gothic"/>
                <a:ea typeface="+mn-lt"/>
                <a:cs typeface="+mn-lt"/>
              </a:rPr>
              <a:t> (print concepts, genre, etc.)</a:t>
            </a:r>
          </a:p>
          <a:p>
            <a:pPr marL="0" indent="0">
              <a:buNone/>
            </a:pPr>
            <a:endParaRPr lang="en-AU" sz="2000" dirty="0">
              <a:latin typeface="Century Gothic"/>
              <a:ea typeface="Calibri"/>
              <a:cs typeface="Calibri"/>
            </a:endParaRPr>
          </a:p>
          <a:p>
            <a:pPr marL="0" indent="0">
              <a:buNone/>
            </a:pPr>
            <a:endParaRPr lang="en-AU" sz="2000" dirty="0">
              <a:latin typeface="Century Gothic"/>
              <a:ea typeface="Calibri"/>
              <a:cs typeface="Calibri"/>
            </a:endParaRPr>
          </a:p>
        </p:txBody>
      </p:sp>
      <p:pic>
        <p:nvPicPr>
          <p:cNvPr id="1026" name="Picture 2" descr="Scarborough's Reading Rope | Really Great Reading">
            <a:extLst>
              <a:ext uri="{FF2B5EF4-FFF2-40B4-BE49-F238E27FC236}">
                <a16:creationId xmlns:a16="http://schemas.microsoft.com/office/drawing/2014/main" id="{43E0EDF5-CA21-FC4B-10D3-A15348492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9144" y="1387036"/>
            <a:ext cx="4847970" cy="48415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8CB21C1-FE6C-276F-8E03-33B2EA9C314F}"/>
              </a:ext>
            </a:extLst>
          </p:cNvPr>
          <p:cNvSpPr/>
          <p:nvPr/>
        </p:nvSpPr>
        <p:spPr>
          <a:xfrm>
            <a:off x="6689558" y="1816767"/>
            <a:ext cx="4997556" cy="2299723"/>
          </a:xfrm>
          <a:prstGeom prst="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75706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29A9F-FEA4-0DB9-5867-5343AFCBCAEF}"/>
              </a:ext>
            </a:extLst>
          </p:cNvPr>
          <p:cNvSpPr>
            <a:spLocks noGrp="1"/>
          </p:cNvSpPr>
          <p:nvPr>
            <p:ph type="title"/>
          </p:nvPr>
        </p:nvSpPr>
        <p:spPr/>
        <p:txBody>
          <a:bodyPr/>
          <a:lstStyle/>
          <a:p>
            <a:r>
              <a:rPr lang="en-AU" b="1">
                <a:latin typeface="Century Gothic"/>
              </a:rPr>
              <a:t>Dialogic Reading</a:t>
            </a:r>
            <a:br>
              <a:rPr lang="en-AU" b="1">
                <a:latin typeface="Century Gothic" panose="020B0502020202020204" pitchFamily="34" charset="0"/>
              </a:rPr>
            </a:br>
            <a:r>
              <a:rPr lang="en-AU" b="1">
                <a:latin typeface="Century Gothic"/>
              </a:rPr>
              <a:t>"Having a conversation about books"</a:t>
            </a:r>
          </a:p>
        </p:txBody>
      </p:sp>
      <p:sp>
        <p:nvSpPr>
          <p:cNvPr id="4" name="Content Placeholder 3">
            <a:extLst>
              <a:ext uri="{FF2B5EF4-FFF2-40B4-BE49-F238E27FC236}">
                <a16:creationId xmlns:a16="http://schemas.microsoft.com/office/drawing/2014/main" id="{1E791205-5BA9-DB9A-C9D9-555B3E55E8C4}"/>
              </a:ext>
            </a:extLst>
          </p:cNvPr>
          <p:cNvSpPr>
            <a:spLocks noGrp="1"/>
          </p:cNvSpPr>
          <p:nvPr>
            <p:ph idx="1"/>
          </p:nvPr>
        </p:nvSpPr>
        <p:spPr>
          <a:xfrm>
            <a:off x="707571" y="1684111"/>
            <a:ext cx="10515600" cy="4351338"/>
          </a:xfrm>
        </p:spPr>
        <p:txBody>
          <a:bodyPr vert="horz" lIns="91440" tIns="45720" rIns="91440" bIns="45720" rtlCol="0" anchor="t">
            <a:noAutofit/>
          </a:bodyPr>
          <a:lstStyle/>
          <a:p>
            <a:pPr marL="0" indent="0">
              <a:buNone/>
            </a:pPr>
            <a:endParaRPr lang="en-GB" sz="1400" dirty="0">
              <a:latin typeface="Century Gothic"/>
              <a:ea typeface="Calibri"/>
              <a:cs typeface="Calibri"/>
            </a:endParaRPr>
          </a:p>
          <a:p>
            <a:r>
              <a:rPr lang="en-AU" sz="1400" dirty="0">
                <a:solidFill>
                  <a:srgbClr val="191919"/>
                </a:solidFill>
                <a:latin typeface="Century Gothic"/>
                <a:ea typeface="+mn-lt"/>
                <a:cs typeface="+mn-lt"/>
              </a:rPr>
              <a:t>Dialogic reading involves an adult and child having a dialogue around the text they are reading aloud together. It involves interactive, shared book reading and conversation about the book using a set of prompts to explicitly develop and extend a student's oral vocabulary and listening comprehension skills.</a:t>
            </a:r>
          </a:p>
          <a:p>
            <a:endParaRPr lang="en-GB" sz="1000" dirty="0">
              <a:solidFill>
                <a:srgbClr val="191919"/>
              </a:solidFill>
              <a:latin typeface="Century Gothic"/>
              <a:ea typeface="+mn-lt"/>
              <a:cs typeface="+mn-lt"/>
            </a:endParaRPr>
          </a:p>
          <a:p>
            <a:r>
              <a:rPr lang="en-GB" sz="1400" dirty="0">
                <a:solidFill>
                  <a:srgbClr val="191919"/>
                </a:solidFill>
                <a:latin typeface="Century Gothic"/>
                <a:ea typeface="+mn-lt"/>
                <a:cs typeface="+mn-lt"/>
              </a:rPr>
              <a:t>Dialogic reading works. Children who have been read to dialogically are substantially ahead of children who have been read to traditionally on tests of language development. Children can jump ahead by several months in just a few weeks of dialogic reading.</a:t>
            </a:r>
          </a:p>
          <a:p>
            <a:endParaRPr lang="en-GB" sz="1050" dirty="0">
              <a:latin typeface="Century Gothic"/>
              <a:ea typeface="Calibri"/>
              <a:cs typeface="Calibri"/>
            </a:endParaRPr>
          </a:p>
          <a:p>
            <a:r>
              <a:rPr lang="en-GB" sz="1400" dirty="0">
                <a:solidFill>
                  <a:srgbClr val="191919"/>
                </a:solidFill>
                <a:latin typeface="Century Gothic"/>
                <a:ea typeface="+mn-lt"/>
                <a:cs typeface="+mn-lt"/>
              </a:rPr>
              <a:t>When most adults share a book with a </a:t>
            </a:r>
            <a:r>
              <a:rPr lang="en-GB" sz="1400" dirty="0" err="1">
                <a:solidFill>
                  <a:srgbClr val="191919"/>
                </a:solidFill>
                <a:latin typeface="Century Gothic"/>
                <a:ea typeface="+mn-lt"/>
                <a:cs typeface="+mn-lt"/>
              </a:rPr>
              <a:t>preschooler</a:t>
            </a:r>
            <a:r>
              <a:rPr lang="en-GB" sz="1400" dirty="0">
                <a:solidFill>
                  <a:srgbClr val="191919"/>
                </a:solidFill>
                <a:latin typeface="Century Gothic"/>
                <a:ea typeface="+mn-lt"/>
                <a:cs typeface="+mn-lt"/>
              </a:rPr>
              <a:t>, they read and the child listens. In dialogic reading, the adult helps the child become the teller of the story. The adult becomes the listener, the questioner, the audience for the child. No one can learn to play the piano just by listening to someone else play. Likewise, no one can learn to read just by listening to someone else read. Children learn most from books when they are actively involved.</a:t>
            </a:r>
          </a:p>
          <a:p>
            <a:endParaRPr lang="en-GB" sz="1100" dirty="0">
              <a:latin typeface="Century Gothic"/>
              <a:ea typeface="Calibri"/>
              <a:cs typeface="Calibri"/>
            </a:endParaRPr>
          </a:p>
          <a:p>
            <a:r>
              <a:rPr lang="en-GB" sz="1400" dirty="0">
                <a:latin typeface="Century Gothic"/>
                <a:ea typeface="+mn-lt"/>
                <a:cs typeface="+mn-lt"/>
              </a:rPr>
              <a:t>The English language has a rather complicated sounds system, and this must be taught explicitly for all children to be able to read fluently. The '</a:t>
            </a:r>
            <a:r>
              <a:rPr lang="en-GB" sz="1400" dirty="0" err="1">
                <a:latin typeface="Century Gothic"/>
                <a:ea typeface="+mn-lt"/>
                <a:cs typeface="+mn-lt"/>
              </a:rPr>
              <a:t>decodability</a:t>
            </a:r>
            <a:r>
              <a:rPr lang="en-GB" sz="1400" dirty="0">
                <a:latin typeface="Century Gothic"/>
                <a:ea typeface="+mn-lt"/>
                <a:cs typeface="+mn-lt"/>
              </a:rPr>
              <a:t>' of books will change as children progress and increase their knowledge of the code.</a:t>
            </a:r>
            <a:endParaRPr lang="en-GB" sz="1400" dirty="0">
              <a:latin typeface="Century Gothic"/>
              <a:ea typeface="Calibri"/>
              <a:cs typeface="Calibri"/>
            </a:endParaRPr>
          </a:p>
        </p:txBody>
      </p:sp>
      <p:sp>
        <p:nvSpPr>
          <p:cNvPr id="3" name="TextBox 2">
            <a:extLst>
              <a:ext uri="{FF2B5EF4-FFF2-40B4-BE49-F238E27FC236}">
                <a16:creationId xmlns:a16="http://schemas.microsoft.com/office/drawing/2014/main" id="{EF069776-4F56-1740-648D-808E94F60800}"/>
              </a:ext>
            </a:extLst>
          </p:cNvPr>
          <p:cNvSpPr txBox="1"/>
          <p:nvPr/>
        </p:nvSpPr>
        <p:spPr>
          <a:xfrm>
            <a:off x="968829" y="5773839"/>
            <a:ext cx="11484429" cy="523220"/>
          </a:xfrm>
          <a:prstGeom prst="rect">
            <a:avLst/>
          </a:prstGeom>
          <a:noFill/>
        </p:spPr>
        <p:txBody>
          <a:bodyPr wrap="square" rtlCol="0">
            <a:spAutoFit/>
          </a:bodyPr>
          <a:lstStyle/>
          <a:p>
            <a:r>
              <a:rPr lang="en-AU" sz="1400" dirty="0">
                <a:hlinkClick r:id="rId3"/>
              </a:rPr>
              <a:t>Dialogic Reading: An Effective Way to Read Aloud with Young Children | Reading Rockets</a:t>
            </a:r>
            <a:endParaRPr lang="en-AU" sz="1400" dirty="0"/>
          </a:p>
          <a:p>
            <a:r>
              <a:rPr lang="en-AU" sz="1400" dirty="0"/>
              <a:t>https://www.readingrockets.org/topics/early-literacy-development/articles/dialogic-reading-effective-way-read-aloud-young-children</a:t>
            </a:r>
          </a:p>
        </p:txBody>
      </p:sp>
    </p:spTree>
    <p:extLst>
      <p:ext uri="{BB962C8B-B14F-4D97-AF65-F5344CB8AC3E}">
        <p14:creationId xmlns:p14="http://schemas.microsoft.com/office/powerpoint/2010/main" val="2905875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29A9F-FEA4-0DB9-5867-5343AFCBCAEF}"/>
              </a:ext>
            </a:extLst>
          </p:cNvPr>
          <p:cNvSpPr>
            <a:spLocks noGrp="1"/>
          </p:cNvSpPr>
          <p:nvPr>
            <p:ph type="title"/>
          </p:nvPr>
        </p:nvSpPr>
        <p:spPr/>
        <p:txBody>
          <a:bodyPr/>
          <a:lstStyle/>
          <a:p>
            <a:r>
              <a:rPr lang="en-AU" b="1">
                <a:latin typeface="Century Gothic"/>
              </a:rPr>
              <a:t>Dialogic Reading</a:t>
            </a:r>
            <a:br>
              <a:rPr lang="en-AU" b="1">
                <a:latin typeface="Century Gothic" panose="020B0502020202020204" pitchFamily="34" charset="0"/>
              </a:rPr>
            </a:br>
            <a:r>
              <a:rPr lang="en-AU" b="1">
                <a:latin typeface="Century Gothic"/>
              </a:rPr>
              <a:t>"Having a conversation about books"</a:t>
            </a:r>
          </a:p>
        </p:txBody>
      </p:sp>
      <p:sp>
        <p:nvSpPr>
          <p:cNvPr id="4" name="Content Placeholder 3">
            <a:extLst>
              <a:ext uri="{FF2B5EF4-FFF2-40B4-BE49-F238E27FC236}">
                <a16:creationId xmlns:a16="http://schemas.microsoft.com/office/drawing/2014/main" id="{1E791205-5BA9-DB9A-C9D9-555B3E55E8C4}"/>
              </a:ext>
            </a:extLst>
          </p:cNvPr>
          <p:cNvSpPr>
            <a:spLocks noGrp="1"/>
          </p:cNvSpPr>
          <p:nvPr>
            <p:ph idx="1"/>
          </p:nvPr>
        </p:nvSpPr>
        <p:spPr>
          <a:xfrm>
            <a:off x="424302" y="1392998"/>
            <a:ext cx="11808278" cy="4351338"/>
          </a:xfrm>
        </p:spPr>
        <p:txBody>
          <a:bodyPr vert="horz" lIns="91440" tIns="45720" rIns="91440" bIns="45720" rtlCol="0" anchor="t">
            <a:noAutofit/>
          </a:bodyPr>
          <a:lstStyle/>
          <a:p>
            <a:pPr marL="0" indent="0">
              <a:buNone/>
            </a:pPr>
            <a:endParaRPr lang="en-GB" sz="1800" dirty="0">
              <a:latin typeface="Century Gothic"/>
              <a:ea typeface="Calibri"/>
              <a:cs typeface="Calibri"/>
            </a:endParaRPr>
          </a:p>
          <a:p>
            <a:pPr marL="0" indent="0">
              <a:buNone/>
            </a:pPr>
            <a:r>
              <a:rPr lang="en-GB" sz="1800" dirty="0">
                <a:solidFill>
                  <a:srgbClr val="191919"/>
                </a:solidFill>
                <a:latin typeface="Century Gothic"/>
                <a:ea typeface="+mn-lt"/>
                <a:cs typeface="+mn-lt"/>
              </a:rPr>
              <a:t>The fundamental reading technique in dialogic reading is the </a:t>
            </a:r>
            <a:r>
              <a:rPr lang="en-GB" sz="1800" b="1" dirty="0">
                <a:solidFill>
                  <a:srgbClr val="191919"/>
                </a:solidFill>
                <a:latin typeface="Century Gothic"/>
                <a:ea typeface="+mn-lt"/>
                <a:cs typeface="+mn-lt"/>
              </a:rPr>
              <a:t>PEER</a:t>
            </a:r>
            <a:r>
              <a:rPr lang="en-GB" sz="1800" dirty="0">
                <a:solidFill>
                  <a:srgbClr val="191919"/>
                </a:solidFill>
                <a:latin typeface="Century Gothic"/>
                <a:ea typeface="+mn-lt"/>
                <a:cs typeface="+mn-lt"/>
              </a:rPr>
              <a:t> sequence. This is a short interaction between a child and the adult. </a:t>
            </a:r>
          </a:p>
          <a:p>
            <a:pPr marL="0" indent="0">
              <a:buNone/>
            </a:pPr>
            <a:endParaRPr lang="en-GB" sz="1800" dirty="0">
              <a:solidFill>
                <a:srgbClr val="191919"/>
              </a:solidFill>
              <a:latin typeface="Century Gothic"/>
              <a:ea typeface="+mn-lt"/>
              <a:cs typeface="+mn-lt"/>
            </a:endParaRPr>
          </a:p>
          <a:p>
            <a:pPr marL="0" indent="0">
              <a:buNone/>
            </a:pPr>
            <a:r>
              <a:rPr lang="en-GB" sz="1800" dirty="0">
                <a:solidFill>
                  <a:srgbClr val="191919"/>
                </a:solidFill>
                <a:latin typeface="Century Gothic"/>
                <a:ea typeface="+mn-lt"/>
                <a:cs typeface="+mn-lt"/>
              </a:rPr>
              <a:t>The adult:</a:t>
            </a:r>
            <a:endParaRPr lang="en-GB" sz="1800" dirty="0">
              <a:solidFill>
                <a:srgbClr val="191919"/>
              </a:solidFill>
              <a:latin typeface="Century Gothic"/>
              <a:ea typeface="+mn-lt"/>
              <a:cs typeface="Calibri"/>
            </a:endParaRPr>
          </a:p>
          <a:p>
            <a:pPr marL="0" indent="0">
              <a:buNone/>
            </a:pPr>
            <a:endParaRPr lang="en-GB" sz="2400" dirty="0">
              <a:solidFill>
                <a:srgbClr val="191919"/>
              </a:solidFill>
              <a:latin typeface="Century Gothic"/>
              <a:ea typeface="+mn-lt"/>
              <a:cs typeface="+mn-lt"/>
            </a:endParaRPr>
          </a:p>
          <a:p>
            <a:pPr lvl="1">
              <a:buFont typeface="Courier New" panose="020B0604020202020204" pitchFamily="34" charset="0"/>
              <a:buChar char="o"/>
            </a:pPr>
            <a:r>
              <a:rPr lang="en-GB" b="1" dirty="0">
                <a:solidFill>
                  <a:srgbClr val="191919"/>
                </a:solidFill>
                <a:latin typeface="Century Gothic"/>
                <a:ea typeface="+mn-lt"/>
                <a:cs typeface="+mn-lt"/>
              </a:rPr>
              <a:t>P</a:t>
            </a:r>
            <a:r>
              <a:rPr lang="en-GB" dirty="0">
                <a:solidFill>
                  <a:srgbClr val="191919"/>
                </a:solidFill>
                <a:latin typeface="Century Gothic"/>
                <a:ea typeface="+mn-lt"/>
                <a:cs typeface="+mn-lt"/>
              </a:rPr>
              <a:t>rompts the child to say something about the book,</a:t>
            </a:r>
            <a:endParaRPr lang="en-GB" dirty="0">
              <a:latin typeface="Century Gothic"/>
              <a:cs typeface="Calibri"/>
            </a:endParaRPr>
          </a:p>
          <a:p>
            <a:pPr lvl="1">
              <a:buFont typeface="Courier New" panose="020B0604020202020204" pitchFamily="34" charset="0"/>
              <a:buChar char="o"/>
            </a:pPr>
            <a:r>
              <a:rPr lang="en-GB" b="1" dirty="0">
                <a:solidFill>
                  <a:srgbClr val="191919"/>
                </a:solidFill>
                <a:latin typeface="Century Gothic"/>
                <a:ea typeface="+mn-lt"/>
                <a:cs typeface="+mn-lt"/>
              </a:rPr>
              <a:t>E</a:t>
            </a:r>
            <a:r>
              <a:rPr lang="en-GB" dirty="0">
                <a:solidFill>
                  <a:srgbClr val="191919"/>
                </a:solidFill>
                <a:latin typeface="Century Gothic"/>
                <a:ea typeface="+mn-lt"/>
                <a:cs typeface="+mn-lt"/>
              </a:rPr>
              <a:t>valuates the child’s response,</a:t>
            </a:r>
            <a:endParaRPr lang="en-GB" dirty="0">
              <a:latin typeface="Century Gothic"/>
              <a:cs typeface="Calibri"/>
            </a:endParaRPr>
          </a:p>
          <a:p>
            <a:pPr lvl="1">
              <a:buFont typeface="Courier New" panose="020B0604020202020204" pitchFamily="34" charset="0"/>
              <a:buChar char="o"/>
            </a:pPr>
            <a:r>
              <a:rPr lang="en-GB" b="1" dirty="0">
                <a:solidFill>
                  <a:srgbClr val="191919"/>
                </a:solidFill>
                <a:latin typeface="Century Gothic"/>
                <a:ea typeface="+mn-lt"/>
                <a:cs typeface="+mn-lt"/>
              </a:rPr>
              <a:t>E</a:t>
            </a:r>
            <a:r>
              <a:rPr lang="en-GB" dirty="0">
                <a:solidFill>
                  <a:srgbClr val="191919"/>
                </a:solidFill>
                <a:latin typeface="Century Gothic"/>
                <a:ea typeface="+mn-lt"/>
                <a:cs typeface="+mn-lt"/>
              </a:rPr>
              <a:t>xpands the child’s response by rephrasing and adding information to it, and</a:t>
            </a:r>
            <a:endParaRPr lang="en-GB" dirty="0">
              <a:latin typeface="Century Gothic"/>
              <a:cs typeface="Calibri"/>
            </a:endParaRPr>
          </a:p>
          <a:p>
            <a:pPr lvl="1">
              <a:buFont typeface="Courier New" panose="020B0604020202020204" pitchFamily="34" charset="0"/>
              <a:buChar char="o"/>
            </a:pPr>
            <a:r>
              <a:rPr lang="en-GB" b="1" dirty="0">
                <a:solidFill>
                  <a:srgbClr val="191919"/>
                </a:solidFill>
                <a:latin typeface="Century Gothic"/>
                <a:ea typeface="+mn-lt"/>
                <a:cs typeface="+mn-lt"/>
              </a:rPr>
              <a:t>R</a:t>
            </a:r>
            <a:r>
              <a:rPr lang="en-GB" dirty="0">
                <a:solidFill>
                  <a:srgbClr val="191919"/>
                </a:solidFill>
                <a:latin typeface="Century Gothic"/>
                <a:ea typeface="+mn-lt"/>
                <a:cs typeface="+mn-lt"/>
              </a:rPr>
              <a:t>epeats the prompt to make sure the child has learned from the expansion.</a:t>
            </a:r>
            <a:endParaRPr lang="en-GB" dirty="0">
              <a:latin typeface="Century Gothic"/>
              <a:cs typeface="Calibri"/>
            </a:endParaRPr>
          </a:p>
          <a:p>
            <a:endParaRPr lang="en-GB" sz="1800" dirty="0">
              <a:solidFill>
                <a:srgbClr val="191919"/>
              </a:solidFill>
              <a:latin typeface="Century Gothic"/>
              <a:ea typeface="Calibri"/>
              <a:cs typeface="Calibri"/>
            </a:endParaRPr>
          </a:p>
        </p:txBody>
      </p:sp>
      <p:sp>
        <p:nvSpPr>
          <p:cNvPr id="3" name="TextBox 2">
            <a:extLst>
              <a:ext uri="{FF2B5EF4-FFF2-40B4-BE49-F238E27FC236}">
                <a16:creationId xmlns:a16="http://schemas.microsoft.com/office/drawing/2014/main" id="{86278508-FA2F-CD28-5480-A4ADDB7281AC}"/>
              </a:ext>
            </a:extLst>
          </p:cNvPr>
          <p:cNvSpPr txBox="1"/>
          <p:nvPr/>
        </p:nvSpPr>
        <p:spPr>
          <a:xfrm>
            <a:off x="968829" y="5773839"/>
            <a:ext cx="11484429" cy="523220"/>
          </a:xfrm>
          <a:prstGeom prst="rect">
            <a:avLst/>
          </a:prstGeom>
          <a:noFill/>
        </p:spPr>
        <p:txBody>
          <a:bodyPr wrap="square" rtlCol="0">
            <a:spAutoFit/>
          </a:bodyPr>
          <a:lstStyle/>
          <a:p>
            <a:r>
              <a:rPr lang="en-AU" sz="1400" dirty="0">
                <a:hlinkClick r:id="rId3"/>
              </a:rPr>
              <a:t>Dialogic Reading: An Effective Way to Read Aloud with Young Children | Reading Rockets</a:t>
            </a:r>
            <a:endParaRPr lang="en-AU" sz="1400" dirty="0"/>
          </a:p>
          <a:p>
            <a:r>
              <a:rPr lang="en-AU" sz="1400" dirty="0"/>
              <a:t>https://www.readingrockets.org/topics/early-literacy-development/articles/dialogic-reading-effective-way-read-aloud-young-children</a:t>
            </a:r>
          </a:p>
        </p:txBody>
      </p:sp>
    </p:spTree>
    <p:extLst>
      <p:ext uri="{BB962C8B-B14F-4D97-AF65-F5344CB8AC3E}">
        <p14:creationId xmlns:p14="http://schemas.microsoft.com/office/powerpoint/2010/main" val="2262909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29A9F-FEA4-0DB9-5867-5343AFCBCAEF}"/>
              </a:ext>
            </a:extLst>
          </p:cNvPr>
          <p:cNvSpPr>
            <a:spLocks noGrp="1"/>
          </p:cNvSpPr>
          <p:nvPr>
            <p:ph type="title"/>
          </p:nvPr>
        </p:nvSpPr>
        <p:spPr/>
        <p:txBody>
          <a:bodyPr/>
          <a:lstStyle/>
          <a:p>
            <a:r>
              <a:rPr lang="en-AU" b="1" dirty="0">
                <a:latin typeface="Century Gothic"/>
              </a:rPr>
              <a:t>PEER Example</a:t>
            </a:r>
          </a:p>
        </p:txBody>
      </p:sp>
      <p:sp>
        <p:nvSpPr>
          <p:cNvPr id="4" name="Content Placeholder 3">
            <a:extLst>
              <a:ext uri="{FF2B5EF4-FFF2-40B4-BE49-F238E27FC236}">
                <a16:creationId xmlns:a16="http://schemas.microsoft.com/office/drawing/2014/main" id="{1E791205-5BA9-DB9A-C9D9-555B3E55E8C4}"/>
              </a:ext>
            </a:extLst>
          </p:cNvPr>
          <p:cNvSpPr>
            <a:spLocks noGrp="1"/>
          </p:cNvSpPr>
          <p:nvPr>
            <p:ph idx="1"/>
          </p:nvPr>
        </p:nvSpPr>
        <p:spPr>
          <a:xfrm>
            <a:off x="424302" y="1690688"/>
            <a:ext cx="11808278" cy="4053648"/>
          </a:xfrm>
        </p:spPr>
        <p:txBody>
          <a:bodyPr vert="horz" lIns="91440" tIns="45720" rIns="91440" bIns="45720" rtlCol="0" anchor="t">
            <a:noAutofit/>
          </a:bodyPr>
          <a:lstStyle/>
          <a:p>
            <a:pPr marL="0" indent="0">
              <a:buNone/>
            </a:pPr>
            <a:r>
              <a:rPr lang="en-AU" sz="1800" b="1" dirty="0">
                <a:latin typeface="Century Gothic"/>
                <a:ea typeface="Calibri"/>
                <a:cs typeface="Calibri"/>
              </a:rPr>
              <a:t>Example: </a:t>
            </a:r>
            <a:r>
              <a:rPr lang="en-AU" sz="1800" dirty="0">
                <a:latin typeface="Century Gothic"/>
                <a:ea typeface="Calibri"/>
                <a:cs typeface="Calibri"/>
              </a:rPr>
              <a:t>story – Three Little Pigs</a:t>
            </a:r>
          </a:p>
          <a:p>
            <a:pPr marL="0" indent="0">
              <a:buNone/>
            </a:pPr>
            <a:r>
              <a:rPr lang="en-AU" sz="1800" dirty="0">
                <a:latin typeface="Century Gothic"/>
                <a:ea typeface="Calibri"/>
                <a:cs typeface="Calibri"/>
              </a:rPr>
              <a:t>Prompt the child to say something about the book.</a:t>
            </a:r>
          </a:p>
          <a:p>
            <a:pPr marL="0" indent="0">
              <a:buNone/>
            </a:pPr>
            <a:r>
              <a:rPr lang="en-AU" sz="1800" b="1" dirty="0">
                <a:latin typeface="Century Gothic"/>
                <a:ea typeface="Calibri"/>
                <a:cs typeface="Calibri"/>
              </a:rPr>
              <a:t>Adult: </a:t>
            </a:r>
            <a:r>
              <a:rPr lang="en-AU" sz="1800" dirty="0">
                <a:latin typeface="Century Gothic"/>
                <a:ea typeface="Calibri"/>
                <a:cs typeface="Calibri"/>
              </a:rPr>
              <a:t>What kind of animal was after the three little pigs?</a:t>
            </a:r>
          </a:p>
          <a:p>
            <a:pPr marL="0" indent="0">
              <a:buNone/>
            </a:pPr>
            <a:r>
              <a:rPr lang="en-AU" sz="1800" b="1" dirty="0">
                <a:latin typeface="Century Gothic"/>
                <a:ea typeface="Calibri"/>
                <a:cs typeface="Calibri"/>
              </a:rPr>
              <a:t>Child: </a:t>
            </a:r>
            <a:r>
              <a:rPr lang="en-AU" sz="1800" dirty="0">
                <a:latin typeface="Century Gothic"/>
                <a:ea typeface="Calibri"/>
                <a:cs typeface="Calibri"/>
              </a:rPr>
              <a:t>Wolf.</a:t>
            </a:r>
          </a:p>
          <a:p>
            <a:pPr marL="0" indent="0">
              <a:buNone/>
            </a:pPr>
            <a:r>
              <a:rPr lang="en-AU" sz="1800" dirty="0">
                <a:latin typeface="Century Gothic"/>
                <a:ea typeface="Calibri"/>
                <a:cs typeface="Calibri"/>
              </a:rPr>
              <a:t>Evaluate the child’s response.</a:t>
            </a:r>
          </a:p>
          <a:p>
            <a:pPr marL="0" indent="0">
              <a:buNone/>
            </a:pPr>
            <a:r>
              <a:rPr lang="en-AU" sz="1800" dirty="0">
                <a:latin typeface="Century Gothic"/>
                <a:ea typeface="Calibri"/>
                <a:cs typeface="Calibri"/>
              </a:rPr>
              <a:t>Adult thinks to self, “Yes, it was a wolf, but we can add more to that response.”</a:t>
            </a:r>
          </a:p>
          <a:p>
            <a:pPr marL="0" indent="0">
              <a:buNone/>
            </a:pPr>
            <a:r>
              <a:rPr lang="en-AU" sz="1800" dirty="0">
                <a:latin typeface="Century Gothic"/>
                <a:ea typeface="Calibri"/>
                <a:cs typeface="Calibri"/>
              </a:rPr>
              <a:t>Expands the child’s response.</a:t>
            </a:r>
          </a:p>
          <a:p>
            <a:pPr marL="0" indent="0">
              <a:buNone/>
            </a:pPr>
            <a:r>
              <a:rPr lang="en-AU" sz="1800" b="1" dirty="0">
                <a:latin typeface="Century Gothic"/>
                <a:ea typeface="Calibri"/>
                <a:cs typeface="Calibri"/>
              </a:rPr>
              <a:t>Adult: </a:t>
            </a:r>
            <a:r>
              <a:rPr lang="en-AU" sz="1800" dirty="0">
                <a:latin typeface="Century Gothic"/>
                <a:ea typeface="Calibri"/>
                <a:cs typeface="Calibri"/>
              </a:rPr>
              <a:t>Yes, it was a big, bad wolf!</a:t>
            </a:r>
          </a:p>
          <a:p>
            <a:pPr marL="0" indent="0">
              <a:buNone/>
            </a:pPr>
            <a:r>
              <a:rPr lang="en-AU" sz="1800" dirty="0">
                <a:latin typeface="Century Gothic"/>
                <a:ea typeface="Calibri"/>
                <a:cs typeface="Calibri"/>
              </a:rPr>
              <a:t>Repeat the prompt.</a:t>
            </a:r>
          </a:p>
          <a:p>
            <a:pPr marL="0" indent="0">
              <a:buNone/>
            </a:pPr>
            <a:r>
              <a:rPr lang="en-AU" sz="1800" b="1" dirty="0">
                <a:latin typeface="Century Gothic"/>
                <a:ea typeface="Calibri"/>
                <a:cs typeface="Calibri"/>
              </a:rPr>
              <a:t>Adult: </a:t>
            </a:r>
            <a:r>
              <a:rPr lang="en-AU" sz="1800" dirty="0">
                <a:latin typeface="Century Gothic"/>
                <a:ea typeface="Calibri"/>
                <a:cs typeface="Calibri"/>
              </a:rPr>
              <a:t>What kind of animal was after the three little pigs?</a:t>
            </a:r>
          </a:p>
          <a:p>
            <a:pPr marL="0" indent="0">
              <a:buNone/>
            </a:pPr>
            <a:r>
              <a:rPr lang="en-AU" sz="1800" b="1" dirty="0">
                <a:latin typeface="Century Gothic"/>
                <a:ea typeface="Calibri"/>
                <a:cs typeface="Calibri"/>
              </a:rPr>
              <a:t>Child: </a:t>
            </a:r>
            <a:r>
              <a:rPr lang="en-AU" sz="1800" dirty="0">
                <a:latin typeface="Century Gothic"/>
                <a:ea typeface="Calibri"/>
                <a:cs typeface="Calibri"/>
              </a:rPr>
              <a:t>A big, bad wolf</a:t>
            </a:r>
          </a:p>
          <a:p>
            <a:endParaRPr lang="en-GB" sz="1800" dirty="0">
              <a:solidFill>
                <a:srgbClr val="191919"/>
              </a:solidFill>
              <a:latin typeface="Century Gothic"/>
              <a:ea typeface="Calibri"/>
              <a:cs typeface="Calibri"/>
            </a:endParaRPr>
          </a:p>
        </p:txBody>
      </p:sp>
      <p:sp>
        <p:nvSpPr>
          <p:cNvPr id="3" name="TextBox 2">
            <a:extLst>
              <a:ext uri="{FF2B5EF4-FFF2-40B4-BE49-F238E27FC236}">
                <a16:creationId xmlns:a16="http://schemas.microsoft.com/office/drawing/2014/main" id="{86278508-FA2F-CD28-5480-A4ADDB7281AC}"/>
              </a:ext>
            </a:extLst>
          </p:cNvPr>
          <p:cNvSpPr txBox="1"/>
          <p:nvPr/>
        </p:nvSpPr>
        <p:spPr>
          <a:xfrm>
            <a:off x="968829" y="5773839"/>
            <a:ext cx="11484429" cy="523220"/>
          </a:xfrm>
          <a:prstGeom prst="rect">
            <a:avLst/>
          </a:prstGeom>
          <a:noFill/>
        </p:spPr>
        <p:txBody>
          <a:bodyPr wrap="square" rtlCol="0">
            <a:spAutoFit/>
          </a:bodyPr>
          <a:lstStyle/>
          <a:p>
            <a:r>
              <a:rPr lang="en-AU" sz="1400" dirty="0">
                <a:hlinkClick r:id="rId3"/>
              </a:rPr>
              <a:t>Dialogic Reading: An Effective Way to Read Aloud with Young Children | Reading Rockets</a:t>
            </a:r>
            <a:endParaRPr lang="en-AU" sz="1400" dirty="0"/>
          </a:p>
          <a:p>
            <a:r>
              <a:rPr lang="en-AU" sz="1400" dirty="0"/>
              <a:t>https://www.readingrockets.org/topics/early-literacy-development/articles/dialogic-reading-effective-way-read-aloud-young-children</a:t>
            </a:r>
          </a:p>
        </p:txBody>
      </p:sp>
    </p:spTree>
    <p:extLst>
      <p:ext uri="{BB962C8B-B14F-4D97-AF65-F5344CB8AC3E}">
        <p14:creationId xmlns:p14="http://schemas.microsoft.com/office/powerpoint/2010/main" val="36112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29A9F-FEA4-0DB9-5867-5343AFCBCAEF}"/>
              </a:ext>
            </a:extLst>
          </p:cNvPr>
          <p:cNvSpPr>
            <a:spLocks noGrp="1"/>
          </p:cNvSpPr>
          <p:nvPr>
            <p:ph type="title"/>
          </p:nvPr>
        </p:nvSpPr>
        <p:spPr/>
        <p:txBody>
          <a:bodyPr/>
          <a:lstStyle/>
          <a:p>
            <a:r>
              <a:rPr lang="en-AU" b="1">
                <a:latin typeface="Century Gothic"/>
              </a:rPr>
              <a:t>Dialogic Reading</a:t>
            </a:r>
            <a:br>
              <a:rPr lang="en-AU" b="1">
                <a:latin typeface="Century Gothic" panose="020B0502020202020204" pitchFamily="34" charset="0"/>
              </a:rPr>
            </a:br>
            <a:r>
              <a:rPr lang="en-AU" b="1">
                <a:latin typeface="Century Gothic"/>
              </a:rPr>
              <a:t>"Having a conversation about books"</a:t>
            </a:r>
          </a:p>
        </p:txBody>
      </p:sp>
      <p:sp>
        <p:nvSpPr>
          <p:cNvPr id="4" name="Content Placeholder 3">
            <a:extLst>
              <a:ext uri="{FF2B5EF4-FFF2-40B4-BE49-F238E27FC236}">
                <a16:creationId xmlns:a16="http://schemas.microsoft.com/office/drawing/2014/main" id="{1E791205-5BA9-DB9A-C9D9-555B3E55E8C4}"/>
              </a:ext>
            </a:extLst>
          </p:cNvPr>
          <p:cNvSpPr>
            <a:spLocks noGrp="1"/>
          </p:cNvSpPr>
          <p:nvPr>
            <p:ph idx="1"/>
          </p:nvPr>
        </p:nvSpPr>
        <p:spPr>
          <a:xfrm>
            <a:off x="707571" y="1684111"/>
            <a:ext cx="10515600" cy="4351338"/>
          </a:xfrm>
        </p:spPr>
        <p:txBody>
          <a:bodyPr vert="horz" lIns="91440" tIns="45720" rIns="91440" bIns="45720" rtlCol="0" anchor="t">
            <a:noAutofit/>
          </a:bodyPr>
          <a:lstStyle/>
          <a:p>
            <a:pPr marL="0" indent="0">
              <a:buNone/>
            </a:pPr>
            <a:endParaRPr lang="en-GB" sz="1800">
              <a:latin typeface="Century Gothic"/>
              <a:ea typeface="Calibri"/>
              <a:cs typeface="Calibri"/>
            </a:endParaRPr>
          </a:p>
          <a:p>
            <a:pPr marL="0" indent="0">
              <a:buNone/>
            </a:pPr>
            <a:r>
              <a:rPr lang="en-GB" sz="1800">
                <a:solidFill>
                  <a:srgbClr val="191919"/>
                </a:solidFill>
                <a:latin typeface="Century Gothic"/>
                <a:ea typeface="+mn-lt"/>
                <a:cs typeface="+mn-lt"/>
              </a:rPr>
              <a:t>There are five types of prompts that are used in dialogic reading to begin PEER sequences. You can remember these prompts with the word CROWD.</a:t>
            </a:r>
            <a:endParaRPr lang="en-GB" sz="1800">
              <a:latin typeface="Century Gothic"/>
              <a:ea typeface="+mn-lt"/>
              <a:cs typeface="+mn-lt"/>
            </a:endParaRPr>
          </a:p>
          <a:p>
            <a:pPr marL="0" indent="0">
              <a:buNone/>
            </a:pPr>
            <a:endParaRPr lang="en-GB" sz="1300">
              <a:solidFill>
                <a:srgbClr val="191919"/>
              </a:solidFill>
              <a:latin typeface="Calibri"/>
              <a:ea typeface="Calibri"/>
              <a:cs typeface="Calibri"/>
            </a:endParaRPr>
          </a:p>
          <a:p>
            <a:pPr lvl="2">
              <a:buFont typeface="Wingdings" panose="020B0604020202020204" pitchFamily="34" charset="0"/>
              <a:buChar char="§"/>
            </a:pPr>
            <a:r>
              <a:rPr lang="en-US" sz="3200" b="1">
                <a:solidFill>
                  <a:srgbClr val="000000"/>
                </a:solidFill>
                <a:ea typeface="+mn-lt"/>
                <a:cs typeface="+mn-lt"/>
              </a:rPr>
              <a:t>C</a:t>
            </a:r>
            <a:r>
              <a:rPr lang="en-US" sz="3200">
                <a:solidFill>
                  <a:srgbClr val="000000"/>
                </a:solidFill>
                <a:ea typeface="+mn-lt"/>
                <a:cs typeface="+mn-lt"/>
              </a:rPr>
              <a:t>ompletion prompts</a:t>
            </a:r>
          </a:p>
          <a:p>
            <a:pPr lvl="2">
              <a:buFont typeface="Wingdings" panose="020B0604020202020204" pitchFamily="34" charset="0"/>
              <a:buChar char="§"/>
            </a:pPr>
            <a:r>
              <a:rPr lang="en-US" sz="3200" b="1">
                <a:solidFill>
                  <a:srgbClr val="000000"/>
                </a:solidFill>
                <a:ea typeface="+mn-lt"/>
                <a:cs typeface="+mn-lt"/>
              </a:rPr>
              <a:t>R</a:t>
            </a:r>
            <a:r>
              <a:rPr lang="en-US" sz="3200">
                <a:solidFill>
                  <a:srgbClr val="000000"/>
                </a:solidFill>
                <a:ea typeface="+mn-lt"/>
                <a:cs typeface="+mn-lt"/>
              </a:rPr>
              <a:t>ecall prompts</a:t>
            </a:r>
          </a:p>
          <a:p>
            <a:pPr lvl="2">
              <a:buFont typeface="Wingdings" panose="020B0604020202020204" pitchFamily="34" charset="0"/>
              <a:buChar char="§"/>
            </a:pPr>
            <a:r>
              <a:rPr lang="en-US" sz="3200" b="1">
                <a:solidFill>
                  <a:srgbClr val="000000"/>
                </a:solidFill>
                <a:ea typeface="+mn-lt"/>
                <a:cs typeface="+mn-lt"/>
              </a:rPr>
              <a:t>O</a:t>
            </a:r>
            <a:r>
              <a:rPr lang="en-US" sz="3200">
                <a:solidFill>
                  <a:srgbClr val="000000"/>
                </a:solidFill>
                <a:ea typeface="+mn-lt"/>
                <a:cs typeface="+mn-lt"/>
              </a:rPr>
              <a:t>pen-ended prompts</a:t>
            </a:r>
          </a:p>
          <a:p>
            <a:pPr lvl="2">
              <a:buFont typeface="Wingdings" panose="020B0604020202020204" pitchFamily="34" charset="0"/>
              <a:buChar char="§"/>
            </a:pPr>
            <a:r>
              <a:rPr lang="en-US" sz="3200" b="1" err="1">
                <a:solidFill>
                  <a:srgbClr val="000000"/>
                </a:solidFill>
                <a:ea typeface="+mn-lt"/>
                <a:cs typeface="+mn-lt"/>
              </a:rPr>
              <a:t>W</a:t>
            </a:r>
            <a:r>
              <a:rPr lang="en-US" sz="3200" err="1">
                <a:solidFill>
                  <a:srgbClr val="000000"/>
                </a:solidFill>
                <a:ea typeface="+mn-lt"/>
                <a:cs typeface="+mn-lt"/>
              </a:rPr>
              <a:t>h</a:t>
            </a:r>
            <a:r>
              <a:rPr lang="en-US" sz="3200">
                <a:solidFill>
                  <a:srgbClr val="000000"/>
                </a:solidFill>
                <a:ea typeface="+mn-lt"/>
                <a:cs typeface="+mn-lt"/>
              </a:rPr>
              <a:t>- prompts</a:t>
            </a:r>
            <a:r>
              <a:rPr lang="en-US" sz="2400">
                <a:solidFill>
                  <a:srgbClr val="000000"/>
                </a:solidFill>
                <a:ea typeface="+mn-lt"/>
                <a:cs typeface="+mn-lt"/>
              </a:rPr>
              <a:t> - what, where, when, why, and how questions</a:t>
            </a:r>
          </a:p>
          <a:p>
            <a:pPr lvl="2">
              <a:buFont typeface="Wingdings" panose="020B0604020202020204" pitchFamily="34" charset="0"/>
              <a:buChar char="§"/>
            </a:pPr>
            <a:r>
              <a:rPr lang="en-US" sz="3200" b="1">
                <a:solidFill>
                  <a:srgbClr val="000000"/>
                </a:solidFill>
                <a:ea typeface="+mn-lt"/>
                <a:cs typeface="+mn-lt"/>
              </a:rPr>
              <a:t>D</a:t>
            </a:r>
            <a:r>
              <a:rPr lang="en-US" sz="3200">
                <a:solidFill>
                  <a:srgbClr val="000000"/>
                </a:solidFill>
                <a:ea typeface="+mn-lt"/>
                <a:cs typeface="+mn-lt"/>
              </a:rPr>
              <a:t>istancing prompts</a:t>
            </a:r>
            <a:endParaRPr lang="en-US" sz="3200">
              <a:solidFill>
                <a:srgbClr val="000000"/>
              </a:solidFill>
              <a:latin typeface="Calibri"/>
              <a:ea typeface="Calibri"/>
              <a:cs typeface="Calibri"/>
            </a:endParaRPr>
          </a:p>
        </p:txBody>
      </p:sp>
      <p:sp>
        <p:nvSpPr>
          <p:cNvPr id="3" name="TextBox 2">
            <a:extLst>
              <a:ext uri="{FF2B5EF4-FFF2-40B4-BE49-F238E27FC236}">
                <a16:creationId xmlns:a16="http://schemas.microsoft.com/office/drawing/2014/main" id="{5B78E788-0082-67E7-5901-472919B8EAB3}"/>
              </a:ext>
            </a:extLst>
          </p:cNvPr>
          <p:cNvSpPr txBox="1"/>
          <p:nvPr/>
        </p:nvSpPr>
        <p:spPr>
          <a:xfrm>
            <a:off x="968829" y="5773839"/>
            <a:ext cx="11484429" cy="523220"/>
          </a:xfrm>
          <a:prstGeom prst="rect">
            <a:avLst/>
          </a:prstGeom>
          <a:noFill/>
        </p:spPr>
        <p:txBody>
          <a:bodyPr wrap="square" rtlCol="0">
            <a:spAutoFit/>
          </a:bodyPr>
          <a:lstStyle/>
          <a:p>
            <a:r>
              <a:rPr lang="en-AU" sz="1400" dirty="0">
                <a:hlinkClick r:id="rId3"/>
              </a:rPr>
              <a:t>Dialogic Reading: An Effective Way to Read Aloud with Young Children | Reading Rockets</a:t>
            </a:r>
            <a:endParaRPr lang="en-AU" sz="1400" dirty="0"/>
          </a:p>
          <a:p>
            <a:r>
              <a:rPr lang="en-AU" sz="1400" dirty="0"/>
              <a:t>https://www.readingrockets.org/topics/early-literacy-development/articles/dialogic-reading-effective-way-read-aloud-young-children</a:t>
            </a:r>
          </a:p>
        </p:txBody>
      </p:sp>
    </p:spTree>
    <p:extLst>
      <p:ext uri="{BB962C8B-B14F-4D97-AF65-F5344CB8AC3E}">
        <p14:creationId xmlns:p14="http://schemas.microsoft.com/office/powerpoint/2010/main" val="3766792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45E0F2452540468B9733DA94FEFD23" ma:contentTypeVersion="18" ma:contentTypeDescription="Create a new document." ma:contentTypeScope="" ma:versionID="d094a4806b921df28643dc903d512bf9">
  <xsd:schema xmlns:xsd="http://www.w3.org/2001/XMLSchema" xmlns:xs="http://www.w3.org/2001/XMLSchema" xmlns:p="http://schemas.microsoft.com/office/2006/metadata/properties" xmlns:ns2="74868d3f-3561-4f57-b9f9-c46efd9639cd" xmlns:ns3="532a6e8c-83fa-4c02-9cfa-63140715af0c" targetNamespace="http://schemas.microsoft.com/office/2006/metadata/properties" ma:root="true" ma:fieldsID="d9ab2eca8990825f401081ad107eb3c2" ns2:_="" ns3:_="">
    <xsd:import namespace="74868d3f-3561-4f57-b9f9-c46efd9639cd"/>
    <xsd:import namespace="532a6e8c-83fa-4c02-9cfa-63140715af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868d3f-3561-4f57-b9f9-c46efd9639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a606fe5-00d0-49e1-aa33-d9ffd0209102"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2a6e8c-83fa-4c02-9cfa-63140715af0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6a56730-b440-4cad-aa3e-dc21193fa453}" ma:internalName="TaxCatchAll" ma:showField="CatchAllData" ma:web="532a6e8c-83fa-4c02-9cfa-63140715af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4868d3f-3561-4f57-b9f9-c46efd9639cd">
      <Terms xmlns="http://schemas.microsoft.com/office/infopath/2007/PartnerControls"/>
    </lcf76f155ced4ddcb4097134ff3c332f>
    <TaxCatchAll xmlns="532a6e8c-83fa-4c02-9cfa-63140715af0c" xsi:nil="true"/>
    <MediaLengthInSeconds xmlns="74868d3f-3561-4f57-b9f9-c46efd9639cd" xsi:nil="true"/>
    <SharedWithUsers xmlns="532a6e8c-83fa-4c02-9cfa-63140715af0c">
      <UserInfo>
        <DisplayName/>
        <AccountId xsi:nil="true"/>
        <AccountType/>
      </UserInfo>
    </SharedWithUsers>
  </documentManagement>
</p:properties>
</file>

<file path=customXml/itemProps1.xml><?xml version="1.0" encoding="utf-8"?>
<ds:datastoreItem xmlns:ds="http://schemas.openxmlformats.org/officeDocument/2006/customXml" ds:itemID="{9675E6E0-1C32-48EF-8831-FD8168058AED}">
  <ds:schemaRefs>
    <ds:schemaRef ds:uri="http://schemas.microsoft.com/sharepoint/v3/contenttype/forms"/>
  </ds:schemaRefs>
</ds:datastoreItem>
</file>

<file path=customXml/itemProps2.xml><?xml version="1.0" encoding="utf-8"?>
<ds:datastoreItem xmlns:ds="http://schemas.openxmlformats.org/officeDocument/2006/customXml" ds:itemID="{F0C3CA88-898A-4B68-B12B-1EBBFFF5CAD9}">
  <ds:schemaRefs>
    <ds:schemaRef ds:uri="532a6e8c-83fa-4c02-9cfa-63140715af0c"/>
    <ds:schemaRef ds:uri="74868d3f-3561-4f57-b9f9-c46efd9639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8D81ED6-67C2-4ADC-A3DF-66D2E3DACFD9}">
  <ds:schemaRefs>
    <ds:schemaRef ds:uri="52a63325-c9d5-4721-84d1-64ea06c4f647"/>
    <ds:schemaRef ds:uri="532a6e8c-83fa-4c02-9cfa-63140715af0c"/>
    <ds:schemaRef ds:uri="74868d3f-3561-4f57-b9f9-c46efd9639cd"/>
    <ds:schemaRef ds:uri="a10cc348-6b37-40d5-b7c5-48df5c9806b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TotalTime>
  <Words>1921</Words>
  <Application>Microsoft Office PowerPoint</Application>
  <PresentationFormat>Widescreen</PresentationFormat>
  <Paragraphs>155</Paragraphs>
  <Slides>21</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Century Gothic</vt:lpstr>
      <vt:lpstr>Courier New</vt:lpstr>
      <vt:lpstr>Segoe UI</vt:lpstr>
      <vt:lpstr>Wingdings</vt:lpstr>
      <vt:lpstr>Office Theme</vt:lpstr>
      <vt:lpstr>Supporting Reading Development at Home</vt:lpstr>
      <vt:lpstr>Why should I read with and to my child at home?</vt:lpstr>
      <vt:lpstr>Research – How do children learn to read?</vt:lpstr>
      <vt:lpstr>Research – How do children learn to read?</vt:lpstr>
      <vt:lpstr>Research – How do children learn to read?</vt:lpstr>
      <vt:lpstr>Dialogic Reading "Having a conversation about books"</vt:lpstr>
      <vt:lpstr>Dialogic Reading "Having a conversation about books"</vt:lpstr>
      <vt:lpstr>PEER Example</vt:lpstr>
      <vt:lpstr>Dialogic Reading "Having a conversation about books"</vt:lpstr>
      <vt:lpstr>CROWD Examples</vt:lpstr>
      <vt:lpstr>Dialogic Reading Kindy and Pre-primary</vt:lpstr>
      <vt:lpstr>Year 1 Decodable Readers</vt:lpstr>
      <vt:lpstr>PowerPoint Presentation</vt:lpstr>
      <vt:lpstr>Year 1 Decodable Readers</vt:lpstr>
      <vt:lpstr>PowerPoint Presentation</vt:lpstr>
      <vt:lpstr>PowerPoint Presentation</vt:lpstr>
      <vt:lpstr>Year 2 – 6 Fluency Texts</vt:lpstr>
      <vt:lpstr>Recording Sheet</vt:lpstr>
      <vt:lpstr>PowerPoint Presentation</vt:lpstr>
      <vt:lpstr>Extending Fluent Readers</vt:lpstr>
      <vt:lpstr>Parent Support in Classrooms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Reading Development at Home</dc:title>
  <dc:creator>TAYLOR Lauren [Rivergums Primary School]</dc:creator>
  <cp:lastModifiedBy>TAYLOR Lauren [Rivergums Primary School]</cp:lastModifiedBy>
  <cp:revision>140</cp:revision>
  <dcterms:created xsi:type="dcterms:W3CDTF">2023-05-24T09:19:46Z</dcterms:created>
  <dcterms:modified xsi:type="dcterms:W3CDTF">2024-03-07T01:41:43Z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0x0101001845E0F2452540468B9733DA94FEFD23</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